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90" r:id="rId4"/>
    <p:sldId id="263" r:id="rId5"/>
    <p:sldId id="294" r:id="rId6"/>
    <p:sldId id="261" r:id="rId7"/>
    <p:sldId id="271" r:id="rId8"/>
    <p:sldId id="272" r:id="rId9"/>
    <p:sldId id="296" r:id="rId10"/>
    <p:sldId id="295" r:id="rId11"/>
    <p:sldId id="297" r:id="rId12"/>
    <p:sldId id="298" r:id="rId13"/>
    <p:sldId id="299" r:id="rId14"/>
    <p:sldId id="300" r:id="rId15"/>
    <p:sldId id="301" r:id="rId16"/>
    <p:sldId id="302" r:id="rId17"/>
    <p:sldId id="291" r:id="rId18"/>
    <p:sldId id="280" r:id="rId19"/>
    <p:sldId id="266" r:id="rId20"/>
    <p:sldId id="304" r:id="rId21"/>
    <p:sldId id="303" r:id="rId22"/>
    <p:sldId id="292" r:id="rId23"/>
    <p:sldId id="26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7" d="100"/>
          <a:sy n="107" d="100"/>
        </p:scale>
        <p:origin x="61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0630080-5049-4654-AADC-5058014DF1BA}"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C55251F0-C27E-4207-8405-FFED6C1DAFAC}">
      <dgm:prSet/>
      <dgm:spPr/>
      <dgm:t>
        <a:bodyPr/>
        <a:lstStyle/>
        <a:p>
          <a:r>
            <a:rPr lang="en-US"/>
            <a:t>The most basic question:</a:t>
          </a:r>
          <a:endParaRPr lang="en-GB"/>
        </a:p>
      </dgm:t>
    </dgm:pt>
    <dgm:pt modelId="{6CB2C718-0C0F-43B8-B3EA-CF8530346B7C}" type="parTrans" cxnId="{0FB52BD8-5ED1-4C86-9B28-438A3AF34275}">
      <dgm:prSet/>
      <dgm:spPr/>
      <dgm:t>
        <a:bodyPr/>
        <a:lstStyle/>
        <a:p>
          <a:endParaRPr lang="en-GB"/>
        </a:p>
      </dgm:t>
    </dgm:pt>
    <dgm:pt modelId="{C8C44C67-A183-4528-AC97-69FA16DC48FB}" type="sibTrans" cxnId="{0FB52BD8-5ED1-4C86-9B28-438A3AF34275}">
      <dgm:prSet/>
      <dgm:spPr/>
      <dgm:t>
        <a:bodyPr/>
        <a:lstStyle/>
        <a:p>
          <a:endParaRPr lang="en-GB"/>
        </a:p>
      </dgm:t>
    </dgm:pt>
    <dgm:pt modelId="{E2D001AA-8826-4FD3-A917-F1E1EEC302E4}">
      <dgm:prSet/>
      <dgm:spPr/>
      <dgm:t>
        <a:bodyPr/>
        <a:lstStyle/>
        <a:p>
          <a:r>
            <a:rPr lang="en-US" dirty="0"/>
            <a:t>Does a phenomenon exist?</a:t>
          </a:r>
          <a:endParaRPr lang="en-GB" dirty="0"/>
        </a:p>
      </dgm:t>
    </dgm:pt>
    <dgm:pt modelId="{D2D8C7DC-27E5-4928-AAC5-4A75BE0FCE10}" type="parTrans" cxnId="{A35EE512-BB65-4E09-9013-C4B8D17B32EB}">
      <dgm:prSet/>
      <dgm:spPr/>
      <dgm:t>
        <a:bodyPr/>
        <a:lstStyle/>
        <a:p>
          <a:endParaRPr lang="en-GB"/>
        </a:p>
      </dgm:t>
    </dgm:pt>
    <dgm:pt modelId="{C92D3219-3EE3-49E3-8F1C-2B1F5A42842A}" type="sibTrans" cxnId="{A35EE512-BB65-4E09-9013-C4B8D17B32EB}">
      <dgm:prSet/>
      <dgm:spPr/>
      <dgm:t>
        <a:bodyPr/>
        <a:lstStyle/>
        <a:p>
          <a:endParaRPr lang="en-GB"/>
        </a:p>
      </dgm:t>
    </dgm:pt>
    <dgm:pt modelId="{456700B2-116A-4BAF-8C95-300FFEAE4390}">
      <dgm:prSet/>
      <dgm:spPr/>
      <dgm:t>
        <a:bodyPr/>
        <a:lstStyle/>
        <a:p>
          <a:r>
            <a:rPr lang="en-US"/>
            <a:t>Descriptive and or classification questions:</a:t>
          </a:r>
          <a:endParaRPr lang="en-GB"/>
        </a:p>
      </dgm:t>
    </dgm:pt>
    <dgm:pt modelId="{242DF23D-AF24-476A-AFBB-461AE0B7F22B}" type="parTrans" cxnId="{7E1AD3ED-FF76-453E-B848-C4D8E5F8FAEE}">
      <dgm:prSet/>
      <dgm:spPr/>
      <dgm:t>
        <a:bodyPr/>
        <a:lstStyle/>
        <a:p>
          <a:endParaRPr lang="en-GB"/>
        </a:p>
      </dgm:t>
    </dgm:pt>
    <dgm:pt modelId="{23601528-66D6-46BC-A384-A1EB64F18F79}" type="sibTrans" cxnId="{7E1AD3ED-FF76-453E-B848-C4D8E5F8FAEE}">
      <dgm:prSet/>
      <dgm:spPr/>
      <dgm:t>
        <a:bodyPr/>
        <a:lstStyle/>
        <a:p>
          <a:endParaRPr lang="en-GB"/>
        </a:p>
      </dgm:t>
    </dgm:pt>
    <dgm:pt modelId="{036C0E7F-C9FC-4F8E-BE52-467C0A414D82}">
      <dgm:prSet/>
      <dgm:spPr/>
      <dgm:t>
        <a:bodyPr/>
        <a:lstStyle/>
        <a:p>
          <a:r>
            <a:rPr lang="en-US"/>
            <a:t>Answer involve describing the characteristics of the phenomenon or creating typologies of variable subtypes.</a:t>
          </a:r>
          <a:endParaRPr lang="en-GB"/>
        </a:p>
      </dgm:t>
    </dgm:pt>
    <dgm:pt modelId="{42DAC958-0C62-44CE-A69C-068BDB43F89A}" type="parTrans" cxnId="{FE15C186-73AA-4EC4-8BFA-1A4DE8DA7682}">
      <dgm:prSet/>
      <dgm:spPr/>
      <dgm:t>
        <a:bodyPr/>
        <a:lstStyle/>
        <a:p>
          <a:endParaRPr lang="en-GB"/>
        </a:p>
      </dgm:t>
    </dgm:pt>
    <dgm:pt modelId="{1DBECA9C-7B06-4687-BBE5-DDF4363B141A}" type="sibTrans" cxnId="{FE15C186-73AA-4EC4-8BFA-1A4DE8DA7682}">
      <dgm:prSet/>
      <dgm:spPr/>
      <dgm:t>
        <a:bodyPr/>
        <a:lstStyle/>
        <a:p>
          <a:endParaRPr lang="en-GB"/>
        </a:p>
      </dgm:t>
    </dgm:pt>
    <dgm:pt modelId="{83ACBEFC-1683-4F64-82A9-91645EECC60E}">
      <dgm:prSet/>
      <dgm:spPr/>
      <dgm:t>
        <a:bodyPr/>
        <a:lstStyle/>
        <a:p>
          <a:r>
            <a:rPr lang="en-US"/>
            <a:t>Relational questions:</a:t>
          </a:r>
          <a:endParaRPr lang="en-GB"/>
        </a:p>
      </dgm:t>
    </dgm:pt>
    <dgm:pt modelId="{238148FB-BE0F-498F-BA13-DD1B1F80E4F2}" type="parTrans" cxnId="{B54F9836-64AA-4D4E-9383-8AE35FF6F879}">
      <dgm:prSet/>
      <dgm:spPr/>
      <dgm:t>
        <a:bodyPr/>
        <a:lstStyle/>
        <a:p>
          <a:endParaRPr lang="en-GB"/>
        </a:p>
      </dgm:t>
    </dgm:pt>
    <dgm:pt modelId="{7BD5C804-B22F-4846-8C90-D159676B646A}" type="sibTrans" cxnId="{B54F9836-64AA-4D4E-9383-8AE35FF6F879}">
      <dgm:prSet/>
      <dgm:spPr/>
      <dgm:t>
        <a:bodyPr/>
        <a:lstStyle/>
        <a:p>
          <a:endParaRPr lang="en-GB"/>
        </a:p>
      </dgm:t>
    </dgm:pt>
    <dgm:pt modelId="{27F97465-A1E1-4317-9DE8-24BE88408401}">
      <dgm:prSet/>
      <dgm:spPr/>
      <dgm:t>
        <a:bodyPr/>
        <a:lstStyle/>
        <a:p>
          <a:r>
            <a:rPr lang="en-US"/>
            <a:t>Asking questions about the relationships between several phenomena or variables.</a:t>
          </a:r>
          <a:endParaRPr lang="en-GB"/>
        </a:p>
      </dgm:t>
    </dgm:pt>
    <dgm:pt modelId="{8B5790AF-0C8A-40B5-9E44-FB4E475E5F2C}" type="parTrans" cxnId="{05C39E2C-2376-40B3-A4FA-04B7083F4928}">
      <dgm:prSet/>
      <dgm:spPr/>
      <dgm:t>
        <a:bodyPr/>
        <a:lstStyle/>
        <a:p>
          <a:endParaRPr lang="en-GB"/>
        </a:p>
      </dgm:t>
    </dgm:pt>
    <dgm:pt modelId="{23464150-C8D1-4B21-8C3E-9EA50B278514}" type="sibTrans" cxnId="{05C39E2C-2376-40B3-A4FA-04B7083F4928}">
      <dgm:prSet/>
      <dgm:spPr/>
      <dgm:t>
        <a:bodyPr/>
        <a:lstStyle/>
        <a:p>
          <a:endParaRPr lang="en-GB"/>
        </a:p>
      </dgm:t>
    </dgm:pt>
    <dgm:pt modelId="{6936D76B-B409-4AF9-8713-A09DAD8FFBD5}">
      <dgm:prSet/>
      <dgm:spPr/>
      <dgm:t>
        <a:bodyPr/>
        <a:lstStyle/>
        <a:p>
          <a:r>
            <a:rPr lang="en-US"/>
            <a:t>Causal questions:</a:t>
          </a:r>
          <a:endParaRPr lang="en-GB"/>
        </a:p>
      </dgm:t>
    </dgm:pt>
    <dgm:pt modelId="{18F88962-3987-43F8-97D8-E199959E83E6}" type="parTrans" cxnId="{7A3CAB42-C4CE-4F28-80AD-77B0DB0CA374}">
      <dgm:prSet/>
      <dgm:spPr/>
      <dgm:t>
        <a:bodyPr/>
        <a:lstStyle/>
        <a:p>
          <a:endParaRPr lang="en-GB"/>
        </a:p>
      </dgm:t>
    </dgm:pt>
    <dgm:pt modelId="{5D90805C-F471-4477-AFED-4BC25AB10AA4}" type="sibTrans" cxnId="{7A3CAB42-C4CE-4F28-80AD-77B0DB0CA374}">
      <dgm:prSet/>
      <dgm:spPr/>
      <dgm:t>
        <a:bodyPr/>
        <a:lstStyle/>
        <a:p>
          <a:endParaRPr lang="en-GB"/>
        </a:p>
      </dgm:t>
    </dgm:pt>
    <dgm:pt modelId="{5B336015-2B17-421B-9EFD-2D6CC5CAA529}">
      <dgm:prSet/>
      <dgm:spPr/>
      <dgm:t>
        <a:bodyPr/>
        <a:lstStyle/>
        <a:p>
          <a:r>
            <a:rPr lang="en-US"/>
            <a:t>Asking questions about the causes of a relationship.</a:t>
          </a:r>
          <a:endParaRPr lang="en-GB"/>
        </a:p>
      </dgm:t>
    </dgm:pt>
    <dgm:pt modelId="{EE03F938-B74C-40D3-8A31-DFCF827ECA88}" type="parTrans" cxnId="{434FA905-F69D-44BC-B983-0B6879B0E7D4}">
      <dgm:prSet/>
      <dgm:spPr/>
      <dgm:t>
        <a:bodyPr/>
        <a:lstStyle/>
        <a:p>
          <a:endParaRPr lang="en-GB"/>
        </a:p>
      </dgm:t>
    </dgm:pt>
    <dgm:pt modelId="{FA304A5F-852A-440B-BAA1-973380CE0798}" type="sibTrans" cxnId="{434FA905-F69D-44BC-B983-0B6879B0E7D4}">
      <dgm:prSet/>
      <dgm:spPr/>
      <dgm:t>
        <a:bodyPr/>
        <a:lstStyle/>
        <a:p>
          <a:endParaRPr lang="en-GB"/>
        </a:p>
      </dgm:t>
    </dgm:pt>
    <dgm:pt modelId="{8CDFE69F-6B40-4075-9DAA-38567E0CD281}" type="pres">
      <dgm:prSet presAssocID="{80630080-5049-4654-AADC-5058014DF1BA}" presName="linear" presStyleCnt="0">
        <dgm:presLayoutVars>
          <dgm:animLvl val="lvl"/>
          <dgm:resizeHandles val="exact"/>
        </dgm:presLayoutVars>
      </dgm:prSet>
      <dgm:spPr/>
    </dgm:pt>
    <dgm:pt modelId="{A8C73E2A-34BE-4F0E-9B20-A7BF77F3289F}" type="pres">
      <dgm:prSet presAssocID="{C55251F0-C27E-4207-8405-FFED6C1DAFAC}" presName="parentText" presStyleLbl="node1" presStyleIdx="0" presStyleCnt="4">
        <dgm:presLayoutVars>
          <dgm:chMax val="0"/>
          <dgm:bulletEnabled val="1"/>
        </dgm:presLayoutVars>
      </dgm:prSet>
      <dgm:spPr/>
    </dgm:pt>
    <dgm:pt modelId="{77D607D8-7904-4A73-8F23-907ABBAE3C2C}" type="pres">
      <dgm:prSet presAssocID="{C55251F0-C27E-4207-8405-FFED6C1DAFAC}" presName="childText" presStyleLbl="revTx" presStyleIdx="0" presStyleCnt="4">
        <dgm:presLayoutVars>
          <dgm:bulletEnabled val="1"/>
        </dgm:presLayoutVars>
      </dgm:prSet>
      <dgm:spPr/>
    </dgm:pt>
    <dgm:pt modelId="{3650E56B-2321-492B-B929-89B1A7FE64CA}" type="pres">
      <dgm:prSet presAssocID="{456700B2-116A-4BAF-8C95-300FFEAE4390}" presName="parentText" presStyleLbl="node1" presStyleIdx="1" presStyleCnt="4">
        <dgm:presLayoutVars>
          <dgm:chMax val="0"/>
          <dgm:bulletEnabled val="1"/>
        </dgm:presLayoutVars>
      </dgm:prSet>
      <dgm:spPr/>
    </dgm:pt>
    <dgm:pt modelId="{745AFF75-7FD8-4DB3-B6DE-5436FF36F134}" type="pres">
      <dgm:prSet presAssocID="{456700B2-116A-4BAF-8C95-300FFEAE4390}" presName="childText" presStyleLbl="revTx" presStyleIdx="1" presStyleCnt="4">
        <dgm:presLayoutVars>
          <dgm:bulletEnabled val="1"/>
        </dgm:presLayoutVars>
      </dgm:prSet>
      <dgm:spPr/>
    </dgm:pt>
    <dgm:pt modelId="{6092F919-C0BC-4D16-9026-0DCA3C35BDD7}" type="pres">
      <dgm:prSet presAssocID="{83ACBEFC-1683-4F64-82A9-91645EECC60E}" presName="parentText" presStyleLbl="node1" presStyleIdx="2" presStyleCnt="4">
        <dgm:presLayoutVars>
          <dgm:chMax val="0"/>
          <dgm:bulletEnabled val="1"/>
        </dgm:presLayoutVars>
      </dgm:prSet>
      <dgm:spPr/>
    </dgm:pt>
    <dgm:pt modelId="{220FCABB-4ED7-4161-B876-659310387C41}" type="pres">
      <dgm:prSet presAssocID="{83ACBEFC-1683-4F64-82A9-91645EECC60E}" presName="childText" presStyleLbl="revTx" presStyleIdx="2" presStyleCnt="4">
        <dgm:presLayoutVars>
          <dgm:bulletEnabled val="1"/>
        </dgm:presLayoutVars>
      </dgm:prSet>
      <dgm:spPr/>
    </dgm:pt>
    <dgm:pt modelId="{C624C6DB-3850-4892-B622-D961582E3655}" type="pres">
      <dgm:prSet presAssocID="{6936D76B-B409-4AF9-8713-A09DAD8FFBD5}" presName="parentText" presStyleLbl="node1" presStyleIdx="3" presStyleCnt="4">
        <dgm:presLayoutVars>
          <dgm:chMax val="0"/>
          <dgm:bulletEnabled val="1"/>
        </dgm:presLayoutVars>
      </dgm:prSet>
      <dgm:spPr/>
    </dgm:pt>
    <dgm:pt modelId="{4AC16094-9A77-4E69-A8FE-9B4AE36AFDD1}" type="pres">
      <dgm:prSet presAssocID="{6936D76B-B409-4AF9-8713-A09DAD8FFBD5}" presName="childText" presStyleLbl="revTx" presStyleIdx="3" presStyleCnt="4">
        <dgm:presLayoutVars>
          <dgm:bulletEnabled val="1"/>
        </dgm:presLayoutVars>
      </dgm:prSet>
      <dgm:spPr/>
    </dgm:pt>
  </dgm:ptLst>
  <dgm:cxnLst>
    <dgm:cxn modelId="{985D2F00-414B-4323-8FB6-3DAFA41B0658}" type="presOf" srcId="{C55251F0-C27E-4207-8405-FFED6C1DAFAC}" destId="{A8C73E2A-34BE-4F0E-9B20-A7BF77F3289F}" srcOrd="0" destOrd="0" presId="urn:microsoft.com/office/officeart/2005/8/layout/vList2"/>
    <dgm:cxn modelId="{434FA905-F69D-44BC-B983-0B6879B0E7D4}" srcId="{6936D76B-B409-4AF9-8713-A09DAD8FFBD5}" destId="{5B336015-2B17-421B-9EFD-2D6CC5CAA529}" srcOrd="0" destOrd="0" parTransId="{EE03F938-B74C-40D3-8A31-DFCF827ECA88}" sibTransId="{FA304A5F-852A-440B-BAA1-973380CE0798}"/>
    <dgm:cxn modelId="{A35EE512-BB65-4E09-9013-C4B8D17B32EB}" srcId="{C55251F0-C27E-4207-8405-FFED6C1DAFAC}" destId="{E2D001AA-8826-4FD3-A917-F1E1EEC302E4}" srcOrd="0" destOrd="0" parTransId="{D2D8C7DC-27E5-4928-AAC5-4A75BE0FCE10}" sibTransId="{C92D3219-3EE3-49E3-8F1C-2B1F5A42842A}"/>
    <dgm:cxn modelId="{05C39E2C-2376-40B3-A4FA-04B7083F4928}" srcId="{83ACBEFC-1683-4F64-82A9-91645EECC60E}" destId="{27F97465-A1E1-4317-9DE8-24BE88408401}" srcOrd="0" destOrd="0" parTransId="{8B5790AF-0C8A-40B5-9E44-FB4E475E5F2C}" sibTransId="{23464150-C8D1-4B21-8C3E-9EA50B278514}"/>
    <dgm:cxn modelId="{B54F9836-64AA-4D4E-9383-8AE35FF6F879}" srcId="{80630080-5049-4654-AADC-5058014DF1BA}" destId="{83ACBEFC-1683-4F64-82A9-91645EECC60E}" srcOrd="2" destOrd="0" parTransId="{238148FB-BE0F-498F-BA13-DD1B1F80E4F2}" sibTransId="{7BD5C804-B22F-4846-8C90-D159676B646A}"/>
    <dgm:cxn modelId="{7A3CAB42-C4CE-4F28-80AD-77B0DB0CA374}" srcId="{80630080-5049-4654-AADC-5058014DF1BA}" destId="{6936D76B-B409-4AF9-8713-A09DAD8FFBD5}" srcOrd="3" destOrd="0" parTransId="{18F88962-3987-43F8-97D8-E199959E83E6}" sibTransId="{5D90805C-F471-4477-AFED-4BC25AB10AA4}"/>
    <dgm:cxn modelId="{C717CB48-026F-4C96-981A-D0D2613BB9E2}" type="presOf" srcId="{456700B2-116A-4BAF-8C95-300FFEAE4390}" destId="{3650E56B-2321-492B-B929-89B1A7FE64CA}" srcOrd="0" destOrd="0" presId="urn:microsoft.com/office/officeart/2005/8/layout/vList2"/>
    <dgm:cxn modelId="{6885F46B-D50E-4DAB-B241-3FE9448D4123}" type="presOf" srcId="{80630080-5049-4654-AADC-5058014DF1BA}" destId="{8CDFE69F-6B40-4075-9DAA-38567E0CD281}" srcOrd="0" destOrd="0" presId="urn:microsoft.com/office/officeart/2005/8/layout/vList2"/>
    <dgm:cxn modelId="{099D1558-1F13-409B-9F83-44FDB9A381BA}" type="presOf" srcId="{6936D76B-B409-4AF9-8713-A09DAD8FFBD5}" destId="{C624C6DB-3850-4892-B622-D961582E3655}" srcOrd="0" destOrd="0" presId="urn:microsoft.com/office/officeart/2005/8/layout/vList2"/>
    <dgm:cxn modelId="{FE15C186-73AA-4EC4-8BFA-1A4DE8DA7682}" srcId="{456700B2-116A-4BAF-8C95-300FFEAE4390}" destId="{036C0E7F-C9FC-4F8E-BE52-467C0A414D82}" srcOrd="0" destOrd="0" parTransId="{42DAC958-0C62-44CE-A69C-068BDB43F89A}" sibTransId="{1DBECA9C-7B06-4687-BBE5-DDF4363B141A}"/>
    <dgm:cxn modelId="{D81AAA8C-A225-4DD3-A180-EC6A4EBFA703}" type="presOf" srcId="{036C0E7F-C9FC-4F8E-BE52-467C0A414D82}" destId="{745AFF75-7FD8-4DB3-B6DE-5436FF36F134}" srcOrd="0" destOrd="0" presId="urn:microsoft.com/office/officeart/2005/8/layout/vList2"/>
    <dgm:cxn modelId="{5A58ABAA-A913-4703-BA5C-084507D2EA21}" type="presOf" srcId="{E2D001AA-8826-4FD3-A917-F1E1EEC302E4}" destId="{77D607D8-7904-4A73-8F23-907ABBAE3C2C}" srcOrd="0" destOrd="0" presId="urn:microsoft.com/office/officeart/2005/8/layout/vList2"/>
    <dgm:cxn modelId="{63AF4BAD-B54D-484D-B987-58C6575ACC8B}" type="presOf" srcId="{27F97465-A1E1-4317-9DE8-24BE88408401}" destId="{220FCABB-4ED7-4161-B876-659310387C41}" srcOrd="0" destOrd="0" presId="urn:microsoft.com/office/officeart/2005/8/layout/vList2"/>
    <dgm:cxn modelId="{0FB52BD8-5ED1-4C86-9B28-438A3AF34275}" srcId="{80630080-5049-4654-AADC-5058014DF1BA}" destId="{C55251F0-C27E-4207-8405-FFED6C1DAFAC}" srcOrd="0" destOrd="0" parTransId="{6CB2C718-0C0F-43B8-B3EA-CF8530346B7C}" sibTransId="{C8C44C67-A183-4528-AC97-69FA16DC48FB}"/>
    <dgm:cxn modelId="{57863ADD-4429-46EA-91DB-72D6E49F270B}" type="presOf" srcId="{5B336015-2B17-421B-9EFD-2D6CC5CAA529}" destId="{4AC16094-9A77-4E69-A8FE-9B4AE36AFDD1}" srcOrd="0" destOrd="0" presId="urn:microsoft.com/office/officeart/2005/8/layout/vList2"/>
    <dgm:cxn modelId="{B4BA8EE5-A92F-4294-9932-00CA0195B4EB}" type="presOf" srcId="{83ACBEFC-1683-4F64-82A9-91645EECC60E}" destId="{6092F919-C0BC-4D16-9026-0DCA3C35BDD7}" srcOrd="0" destOrd="0" presId="urn:microsoft.com/office/officeart/2005/8/layout/vList2"/>
    <dgm:cxn modelId="{7E1AD3ED-FF76-453E-B848-C4D8E5F8FAEE}" srcId="{80630080-5049-4654-AADC-5058014DF1BA}" destId="{456700B2-116A-4BAF-8C95-300FFEAE4390}" srcOrd="1" destOrd="0" parTransId="{242DF23D-AF24-476A-AFBB-461AE0B7F22B}" sibTransId="{23601528-66D6-46BC-A384-A1EB64F18F79}"/>
    <dgm:cxn modelId="{54E35B96-A147-448B-B364-43BC9C1116B1}" type="presParOf" srcId="{8CDFE69F-6B40-4075-9DAA-38567E0CD281}" destId="{A8C73E2A-34BE-4F0E-9B20-A7BF77F3289F}" srcOrd="0" destOrd="0" presId="urn:microsoft.com/office/officeart/2005/8/layout/vList2"/>
    <dgm:cxn modelId="{4765E8C2-0AC7-41F7-9463-A8E7C6CA460A}" type="presParOf" srcId="{8CDFE69F-6B40-4075-9DAA-38567E0CD281}" destId="{77D607D8-7904-4A73-8F23-907ABBAE3C2C}" srcOrd="1" destOrd="0" presId="urn:microsoft.com/office/officeart/2005/8/layout/vList2"/>
    <dgm:cxn modelId="{B26F5D2E-75F0-4AD2-A087-E55AAAED612E}" type="presParOf" srcId="{8CDFE69F-6B40-4075-9DAA-38567E0CD281}" destId="{3650E56B-2321-492B-B929-89B1A7FE64CA}" srcOrd="2" destOrd="0" presId="urn:microsoft.com/office/officeart/2005/8/layout/vList2"/>
    <dgm:cxn modelId="{C0678AC7-E6BF-429E-B0B3-3EAE1EAFB6C2}" type="presParOf" srcId="{8CDFE69F-6B40-4075-9DAA-38567E0CD281}" destId="{745AFF75-7FD8-4DB3-B6DE-5436FF36F134}" srcOrd="3" destOrd="0" presId="urn:microsoft.com/office/officeart/2005/8/layout/vList2"/>
    <dgm:cxn modelId="{5B46F54C-0759-4BBB-BEC0-3B4DAD02D7BA}" type="presParOf" srcId="{8CDFE69F-6B40-4075-9DAA-38567E0CD281}" destId="{6092F919-C0BC-4D16-9026-0DCA3C35BDD7}" srcOrd="4" destOrd="0" presId="urn:microsoft.com/office/officeart/2005/8/layout/vList2"/>
    <dgm:cxn modelId="{3BA148BB-1F5E-488B-8CF3-A3DC7A568F5D}" type="presParOf" srcId="{8CDFE69F-6B40-4075-9DAA-38567E0CD281}" destId="{220FCABB-4ED7-4161-B876-659310387C41}" srcOrd="5" destOrd="0" presId="urn:microsoft.com/office/officeart/2005/8/layout/vList2"/>
    <dgm:cxn modelId="{CF9E611C-DE4C-4933-B201-A573FB3EB5F6}" type="presParOf" srcId="{8CDFE69F-6B40-4075-9DAA-38567E0CD281}" destId="{C624C6DB-3850-4892-B622-D961582E3655}" srcOrd="6" destOrd="0" presId="urn:microsoft.com/office/officeart/2005/8/layout/vList2"/>
    <dgm:cxn modelId="{B748650F-C861-478C-B13B-FE83C9F040BD}" type="presParOf" srcId="{8CDFE69F-6B40-4075-9DAA-38567E0CD281}" destId="{4AC16094-9A77-4E69-A8FE-9B4AE36AFDD1}"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C73E2A-34BE-4F0E-9B20-A7BF77F3289F}">
      <dsp:nvSpPr>
        <dsp:cNvPr id="0" name=""/>
        <dsp:cNvSpPr/>
      </dsp:nvSpPr>
      <dsp:spPr>
        <a:xfrm>
          <a:off x="0" y="57959"/>
          <a:ext cx="7471085" cy="6715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The most basic question:</a:t>
          </a:r>
          <a:endParaRPr lang="en-GB" sz="2800" kern="1200"/>
        </a:p>
      </dsp:txBody>
      <dsp:txXfrm>
        <a:off x="32784" y="90743"/>
        <a:ext cx="7405517" cy="606012"/>
      </dsp:txXfrm>
    </dsp:sp>
    <dsp:sp modelId="{77D607D8-7904-4A73-8F23-907ABBAE3C2C}">
      <dsp:nvSpPr>
        <dsp:cNvPr id="0" name=""/>
        <dsp:cNvSpPr/>
      </dsp:nvSpPr>
      <dsp:spPr>
        <a:xfrm>
          <a:off x="0" y="729540"/>
          <a:ext cx="7471085" cy="463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207"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en-US" sz="2200" kern="1200" dirty="0"/>
            <a:t>Does a phenomenon exist?</a:t>
          </a:r>
          <a:endParaRPr lang="en-GB" sz="2200" kern="1200" dirty="0"/>
        </a:p>
      </dsp:txBody>
      <dsp:txXfrm>
        <a:off x="0" y="729540"/>
        <a:ext cx="7471085" cy="463680"/>
      </dsp:txXfrm>
    </dsp:sp>
    <dsp:sp modelId="{3650E56B-2321-492B-B929-89B1A7FE64CA}">
      <dsp:nvSpPr>
        <dsp:cNvPr id="0" name=""/>
        <dsp:cNvSpPr/>
      </dsp:nvSpPr>
      <dsp:spPr>
        <a:xfrm>
          <a:off x="0" y="1193220"/>
          <a:ext cx="7471085" cy="6715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Descriptive and or classification questions:</a:t>
          </a:r>
          <a:endParaRPr lang="en-GB" sz="2800" kern="1200"/>
        </a:p>
      </dsp:txBody>
      <dsp:txXfrm>
        <a:off x="32784" y="1226004"/>
        <a:ext cx="7405517" cy="606012"/>
      </dsp:txXfrm>
    </dsp:sp>
    <dsp:sp modelId="{745AFF75-7FD8-4DB3-B6DE-5436FF36F134}">
      <dsp:nvSpPr>
        <dsp:cNvPr id="0" name=""/>
        <dsp:cNvSpPr/>
      </dsp:nvSpPr>
      <dsp:spPr>
        <a:xfrm>
          <a:off x="0" y="1864800"/>
          <a:ext cx="7471085" cy="695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207"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en-US" sz="2200" kern="1200"/>
            <a:t>Answer involve describing the characteristics of the phenomenon or creating typologies of variable subtypes.</a:t>
          </a:r>
          <a:endParaRPr lang="en-GB" sz="2200" kern="1200"/>
        </a:p>
      </dsp:txBody>
      <dsp:txXfrm>
        <a:off x="0" y="1864800"/>
        <a:ext cx="7471085" cy="695520"/>
      </dsp:txXfrm>
    </dsp:sp>
    <dsp:sp modelId="{6092F919-C0BC-4D16-9026-0DCA3C35BDD7}">
      <dsp:nvSpPr>
        <dsp:cNvPr id="0" name=""/>
        <dsp:cNvSpPr/>
      </dsp:nvSpPr>
      <dsp:spPr>
        <a:xfrm>
          <a:off x="0" y="2560320"/>
          <a:ext cx="7471085" cy="6715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Relational questions:</a:t>
          </a:r>
          <a:endParaRPr lang="en-GB" sz="2800" kern="1200"/>
        </a:p>
      </dsp:txBody>
      <dsp:txXfrm>
        <a:off x="32784" y="2593104"/>
        <a:ext cx="7405517" cy="606012"/>
      </dsp:txXfrm>
    </dsp:sp>
    <dsp:sp modelId="{220FCABB-4ED7-4161-B876-659310387C41}">
      <dsp:nvSpPr>
        <dsp:cNvPr id="0" name=""/>
        <dsp:cNvSpPr/>
      </dsp:nvSpPr>
      <dsp:spPr>
        <a:xfrm>
          <a:off x="0" y="3231900"/>
          <a:ext cx="7471085" cy="695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207"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en-US" sz="2200" kern="1200"/>
            <a:t>Asking questions about the relationships between several phenomena or variables.</a:t>
          </a:r>
          <a:endParaRPr lang="en-GB" sz="2200" kern="1200"/>
        </a:p>
      </dsp:txBody>
      <dsp:txXfrm>
        <a:off x="0" y="3231900"/>
        <a:ext cx="7471085" cy="695520"/>
      </dsp:txXfrm>
    </dsp:sp>
    <dsp:sp modelId="{C624C6DB-3850-4892-B622-D961582E3655}">
      <dsp:nvSpPr>
        <dsp:cNvPr id="0" name=""/>
        <dsp:cNvSpPr/>
      </dsp:nvSpPr>
      <dsp:spPr>
        <a:xfrm>
          <a:off x="0" y="3927420"/>
          <a:ext cx="7471085" cy="6715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Causal questions:</a:t>
          </a:r>
          <a:endParaRPr lang="en-GB" sz="2800" kern="1200"/>
        </a:p>
      </dsp:txBody>
      <dsp:txXfrm>
        <a:off x="32784" y="3960204"/>
        <a:ext cx="7405517" cy="606012"/>
      </dsp:txXfrm>
    </dsp:sp>
    <dsp:sp modelId="{4AC16094-9A77-4E69-A8FE-9B4AE36AFDD1}">
      <dsp:nvSpPr>
        <dsp:cNvPr id="0" name=""/>
        <dsp:cNvSpPr/>
      </dsp:nvSpPr>
      <dsp:spPr>
        <a:xfrm>
          <a:off x="0" y="4599000"/>
          <a:ext cx="7471085" cy="463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207"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en-US" sz="2200" kern="1200"/>
            <a:t>Asking questions about the causes of a relationship.</a:t>
          </a:r>
          <a:endParaRPr lang="en-GB" sz="2200" kern="1200"/>
        </a:p>
      </dsp:txBody>
      <dsp:txXfrm>
        <a:off x="0" y="4599000"/>
        <a:ext cx="7471085" cy="46368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BBD8BF-2575-4724-A891-B2B6674120ED}" type="datetimeFigureOut">
              <a:rPr lang="en-GB" smtClean="0"/>
              <a:t>15/10/2025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1154815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BBD8BF-2575-4724-A891-B2B6674120ED}" type="datetimeFigureOut">
              <a:rPr lang="en-GB" smtClean="0"/>
              <a:t>15/10/2025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479050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BBD8BF-2575-4724-A891-B2B6674120ED}" type="datetimeFigureOut">
              <a:rPr lang="en-GB" smtClean="0"/>
              <a:t>15/10/2025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4106744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BBD8BF-2575-4724-A891-B2B6674120ED}" type="datetimeFigureOut">
              <a:rPr lang="en-GB" smtClean="0"/>
              <a:t>15/10/2025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650840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7"/>
            <a:ext cx="7315200" cy="4241866"/>
          </a:xfrm>
        </p:spPr>
        <p:txBody>
          <a:bodyPr anchor="t">
            <a:normAutofit/>
          </a:bodyPr>
          <a:lstStyle>
            <a:lvl1pPr>
              <a:defRPr sz="5900" b="0" spc="-100" baseline="0">
                <a:solidFill>
                  <a:schemeClr val="tx1">
                    <a:lumMod val="65000"/>
                    <a:lumOff val="35000"/>
                  </a:schemeClr>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fld id="{CEBBD8BF-2575-4724-A891-B2B6674120ED}" type="datetimeFigureOut">
              <a:rPr lang="en-GB" smtClean="0"/>
              <a:t>15/10/2025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2218612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CEBBD8BF-2575-4724-A891-B2B6674120ED}" type="datetimeFigureOut">
              <a:rPr lang="en-GB" smtClean="0"/>
              <a:t>15/10/2025</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146729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CEBBD8BF-2575-4724-A891-B2B6674120ED}" type="datetimeFigureOut">
              <a:rPr lang="en-GB" smtClean="0"/>
              <a:t>15/10/2025</a:t>
            </a:fld>
            <a:endParaRPr lang="en-GB"/>
          </a:p>
        </p:txBody>
      </p:sp>
      <p:sp>
        <p:nvSpPr>
          <p:cNvPr id="11" name="Footer Placeholder 10"/>
          <p:cNvSpPr>
            <a:spLocks noGrp="1"/>
          </p:cNvSpPr>
          <p:nvPr>
            <p:ph type="ftr" sz="quarter" idx="11"/>
          </p:nvPr>
        </p:nvSpPr>
        <p:spPr/>
        <p:txBody>
          <a:bodyPr/>
          <a:lstStyle/>
          <a:p>
            <a:endParaRPr lang="en-GB"/>
          </a:p>
        </p:txBody>
      </p:sp>
      <p:sp>
        <p:nvSpPr>
          <p:cNvPr id="12" name="Slide Number Placeholder 11"/>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613514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CEBBD8BF-2575-4724-A891-B2B6674120ED}" type="datetimeFigureOut">
              <a:rPr lang="en-GB" smtClean="0"/>
              <a:t>15/10/2025</a:t>
            </a:fld>
            <a:endParaRPr lang="en-GB"/>
          </a:p>
        </p:txBody>
      </p:sp>
      <p:sp>
        <p:nvSpPr>
          <p:cNvPr id="7" name="Footer Placeholder 6"/>
          <p:cNvSpPr>
            <a:spLocks noGrp="1"/>
          </p:cNvSpPr>
          <p:nvPr>
            <p:ph type="ftr" sz="quarter" idx="11"/>
          </p:nvPr>
        </p:nvSpPr>
        <p:spPr/>
        <p:txBody>
          <a:bodyPr/>
          <a:lstStyle/>
          <a:p>
            <a:endParaRPr lang="en-GB"/>
          </a:p>
        </p:txBody>
      </p:sp>
      <p:sp>
        <p:nvSpPr>
          <p:cNvPr id="8" name="Slide Number Placeholder 7"/>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272921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EBBD8BF-2575-4724-A891-B2B6674120ED}" type="datetimeFigureOut">
              <a:rPr lang="en-GB" smtClean="0"/>
              <a:t>15/10/2025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7477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EBBD8BF-2575-4724-A891-B2B6674120ED}" type="datetimeFigureOut">
              <a:rPr lang="en-GB" smtClean="0"/>
              <a:t>15/10/2025</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68660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EBBD8BF-2575-4724-A891-B2B6674120ED}" type="datetimeFigureOut">
              <a:rPr lang="en-GB" smtClean="0"/>
              <a:t>15/10/2025</a:t>
            </a:fld>
            <a:endParaRPr lang="en-GB"/>
          </a:p>
        </p:txBody>
      </p:sp>
      <p:sp>
        <p:nvSpPr>
          <p:cNvPr id="9" name="Footer Placeholder 8"/>
          <p:cNvSpPr>
            <a:spLocks noGrp="1"/>
          </p:cNvSpPr>
          <p:nvPr>
            <p:ph type="ftr" sz="quarter" idx="11"/>
          </p:nvPr>
        </p:nvSpPr>
        <p:spPr>
          <a:xfrm>
            <a:off x="3499101" y="6356350"/>
            <a:ext cx="5911517" cy="365125"/>
          </a:xfrm>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602834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CEBBD8BF-2575-4724-A891-B2B6674120ED}" type="datetimeFigureOut">
              <a:rPr lang="en-GB" smtClean="0"/>
              <a:t>15/10/2025</a:t>
            </a:fld>
            <a:endParaRPr lang="en-GB"/>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GB"/>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C80B1F7-B50E-4A47-9BC3-58516CFDBE5E}" type="slidenum">
              <a:rPr lang="en-GB" smtClean="0"/>
              <a:t>‹#›</a:t>
            </a:fld>
            <a:endParaRPr lang="en-GB"/>
          </a:p>
        </p:txBody>
      </p:sp>
    </p:spTree>
    <p:extLst>
      <p:ext uri="{BB962C8B-B14F-4D97-AF65-F5344CB8AC3E}">
        <p14:creationId xmlns:p14="http://schemas.microsoft.com/office/powerpoint/2010/main" val="39982480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Jeffrey.buckley@tus.i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doi.org/10.1126/science.1736359" TargetMode="External"/><Relationship Id="rId2" Type="http://schemas.openxmlformats.org/officeDocument/2006/relationships/hyperlink" Target="https://doi.org/10.1016/j.chb.2010.03.024" TargetMode="External"/><Relationship Id="rId1" Type="http://schemas.openxmlformats.org/officeDocument/2006/relationships/slideLayout" Target="../slideLayouts/slideLayout2.xml"/><Relationship Id="rId4" Type="http://schemas.openxmlformats.org/officeDocument/2006/relationships/hyperlink" Target="https://doi.org/10.1007/s10798-019-09519-3"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6B177-2C04-7E51-78B9-D23D6B180262}"/>
              </a:ext>
            </a:extLst>
          </p:cNvPr>
          <p:cNvSpPr>
            <a:spLocks noGrp="1"/>
          </p:cNvSpPr>
          <p:nvPr>
            <p:ph type="ctrTitle"/>
          </p:nvPr>
        </p:nvSpPr>
        <p:spPr/>
        <p:txBody>
          <a:bodyPr/>
          <a:lstStyle/>
          <a:p>
            <a:r>
              <a:rPr lang="en-US" dirty="0"/>
              <a:t>Manuscript writing: Introductions</a:t>
            </a:r>
            <a:endParaRPr lang="en-GB" dirty="0"/>
          </a:p>
        </p:txBody>
      </p:sp>
      <p:sp>
        <p:nvSpPr>
          <p:cNvPr id="3" name="Subtitle 2">
            <a:extLst>
              <a:ext uri="{FF2B5EF4-FFF2-40B4-BE49-F238E27FC236}">
                <a16:creationId xmlns:a16="http://schemas.microsoft.com/office/drawing/2014/main" id="{5ABB8054-27A2-0C35-048A-11E2EBB8387D}"/>
              </a:ext>
            </a:extLst>
          </p:cNvPr>
          <p:cNvSpPr>
            <a:spLocks noGrp="1"/>
          </p:cNvSpPr>
          <p:nvPr>
            <p:ph type="subTitle" idx="1"/>
          </p:nvPr>
        </p:nvSpPr>
        <p:spPr/>
        <p:txBody>
          <a:bodyPr/>
          <a:lstStyle/>
          <a:p>
            <a:r>
              <a:rPr lang="en-GB" dirty="0"/>
              <a:t>Dr Jeff Buckley, PhD.</a:t>
            </a:r>
          </a:p>
          <a:p>
            <a:r>
              <a:rPr lang="en-GB" dirty="0">
                <a:hlinkClick r:id="rId2"/>
              </a:rPr>
              <a:t>Jeffrey.buckley@tus.ie</a:t>
            </a:r>
            <a:r>
              <a:rPr lang="en-GB" dirty="0"/>
              <a:t> </a:t>
            </a:r>
          </a:p>
        </p:txBody>
      </p:sp>
    </p:spTree>
    <p:extLst>
      <p:ext uri="{BB962C8B-B14F-4D97-AF65-F5344CB8AC3E}">
        <p14:creationId xmlns:p14="http://schemas.microsoft.com/office/powerpoint/2010/main" val="15910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49F25-3439-9931-11F0-FA3777240B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7BFE3A-308A-10CB-9B8F-B6411BC2DAEA}"/>
              </a:ext>
            </a:extLst>
          </p:cNvPr>
          <p:cNvSpPr>
            <a:spLocks noGrp="1"/>
          </p:cNvSpPr>
          <p:nvPr>
            <p:ph type="title"/>
          </p:nvPr>
        </p:nvSpPr>
        <p:spPr/>
        <p:txBody>
          <a:bodyPr>
            <a:normAutofit/>
          </a:bodyPr>
          <a:lstStyle/>
          <a:p>
            <a:r>
              <a:rPr lang="en-GB" dirty="0"/>
              <a:t>Types of research question</a:t>
            </a:r>
          </a:p>
        </p:txBody>
      </p:sp>
      <p:graphicFrame>
        <p:nvGraphicFramePr>
          <p:cNvPr id="3" name="Content Placeholder 2">
            <a:extLst>
              <a:ext uri="{FF2B5EF4-FFF2-40B4-BE49-F238E27FC236}">
                <a16:creationId xmlns:a16="http://schemas.microsoft.com/office/drawing/2014/main" id="{E4F57CCA-0D10-781E-E387-37636E88CA1D}"/>
              </a:ext>
            </a:extLst>
          </p:cNvPr>
          <p:cNvGraphicFramePr>
            <a:graphicFrameLocks noGrp="1"/>
          </p:cNvGraphicFramePr>
          <p:nvPr>
            <p:ph idx="1"/>
            <p:extLst>
              <p:ext uri="{D42A27DB-BD31-4B8C-83A1-F6EECF244321}">
                <p14:modId xmlns:p14="http://schemas.microsoft.com/office/powerpoint/2010/main" val="4087717382"/>
              </p:ext>
            </p:extLst>
          </p:nvPr>
        </p:nvGraphicFramePr>
        <p:xfrm>
          <a:off x="3869267" y="864108"/>
          <a:ext cx="7471085" cy="512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a:extLst>
              <a:ext uri="{FF2B5EF4-FFF2-40B4-BE49-F238E27FC236}">
                <a16:creationId xmlns:a16="http://schemas.microsoft.com/office/drawing/2014/main" id="{A82505B7-3886-A643-B415-F3B5113F7E8A}"/>
              </a:ext>
            </a:extLst>
          </p:cNvPr>
          <p:cNvSpPr txBox="1"/>
          <p:nvPr/>
        </p:nvSpPr>
        <p:spPr>
          <a:xfrm>
            <a:off x="5479" y="5716055"/>
            <a:ext cx="3194922" cy="369332"/>
          </a:xfrm>
          <a:prstGeom prst="rect">
            <a:avLst/>
          </a:prstGeom>
          <a:noFill/>
        </p:spPr>
        <p:txBody>
          <a:bodyPr wrap="square">
            <a:spAutoFit/>
          </a:bodyPr>
          <a:lstStyle/>
          <a:p>
            <a:r>
              <a:rPr lang="en-GB" dirty="0"/>
              <a:t>(Creswell and Creswell, 2023)</a:t>
            </a:r>
          </a:p>
        </p:txBody>
      </p:sp>
    </p:spTree>
    <p:extLst>
      <p:ext uri="{BB962C8B-B14F-4D97-AF65-F5344CB8AC3E}">
        <p14:creationId xmlns:p14="http://schemas.microsoft.com/office/powerpoint/2010/main" val="1356791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3E08D9-D6C7-45B3-4469-BD29729880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1B2041-7352-ADFC-404A-1042B231CC80}"/>
              </a:ext>
            </a:extLst>
          </p:cNvPr>
          <p:cNvSpPr>
            <a:spLocks noGrp="1"/>
          </p:cNvSpPr>
          <p:nvPr>
            <p:ph type="title"/>
          </p:nvPr>
        </p:nvSpPr>
        <p:spPr/>
        <p:txBody>
          <a:bodyPr>
            <a:normAutofit/>
          </a:bodyPr>
          <a:lstStyle/>
          <a:p>
            <a:r>
              <a:rPr lang="en-GB" dirty="0"/>
              <a:t>Qualitative research question scripts</a:t>
            </a:r>
          </a:p>
        </p:txBody>
      </p:sp>
      <p:sp>
        <p:nvSpPr>
          <p:cNvPr id="4" name="Content Placeholder 3">
            <a:extLst>
              <a:ext uri="{FF2B5EF4-FFF2-40B4-BE49-F238E27FC236}">
                <a16:creationId xmlns:a16="http://schemas.microsoft.com/office/drawing/2014/main" id="{FB480B78-8B7E-08A9-4704-7DB71B093C51}"/>
              </a:ext>
            </a:extLst>
          </p:cNvPr>
          <p:cNvSpPr>
            <a:spLocks noGrp="1"/>
          </p:cNvSpPr>
          <p:nvPr>
            <p:ph idx="1"/>
          </p:nvPr>
        </p:nvSpPr>
        <p:spPr>
          <a:xfrm>
            <a:off x="3869267" y="864108"/>
            <a:ext cx="7471085" cy="5120640"/>
          </a:xfrm>
        </p:spPr>
        <p:txBody>
          <a:bodyPr>
            <a:normAutofit/>
          </a:bodyPr>
          <a:lstStyle/>
          <a:p>
            <a:r>
              <a:rPr lang="en-US" dirty="0"/>
              <a:t>Use exploratory verbs that convey the language of emerging design. These verbs tell the reader that the study will do the following:</a:t>
            </a:r>
          </a:p>
          <a:p>
            <a:endParaRPr lang="en-US" b="1" dirty="0"/>
          </a:p>
          <a:p>
            <a:r>
              <a:rPr lang="en-US" dirty="0"/>
              <a:t>Report (or reflect) the stories (e.g., narrative research)</a:t>
            </a:r>
          </a:p>
          <a:p>
            <a:r>
              <a:rPr lang="en-US" dirty="0"/>
              <a:t>Describe the essence of the experience (e.g., phenomenology)</a:t>
            </a:r>
          </a:p>
          <a:p>
            <a:r>
              <a:rPr lang="en-US" dirty="0"/>
              <a:t>Discover or generate (e.g., grounded theory)</a:t>
            </a:r>
          </a:p>
          <a:p>
            <a:r>
              <a:rPr lang="en-US" dirty="0"/>
              <a:t>Seek to understand (e.g., ethnography)</a:t>
            </a:r>
          </a:p>
          <a:p>
            <a:r>
              <a:rPr lang="en-US" dirty="0"/>
              <a:t>Explore a process (e.g., case study)</a:t>
            </a:r>
          </a:p>
        </p:txBody>
      </p:sp>
      <p:sp>
        <p:nvSpPr>
          <p:cNvPr id="8" name="TextBox 7">
            <a:extLst>
              <a:ext uri="{FF2B5EF4-FFF2-40B4-BE49-F238E27FC236}">
                <a16:creationId xmlns:a16="http://schemas.microsoft.com/office/drawing/2014/main" id="{EBE8E212-0D79-234E-6F4B-2B3A8F21C3C1}"/>
              </a:ext>
            </a:extLst>
          </p:cNvPr>
          <p:cNvSpPr txBox="1"/>
          <p:nvPr/>
        </p:nvSpPr>
        <p:spPr>
          <a:xfrm>
            <a:off x="5479" y="5716055"/>
            <a:ext cx="3194922" cy="369332"/>
          </a:xfrm>
          <a:prstGeom prst="rect">
            <a:avLst/>
          </a:prstGeom>
          <a:noFill/>
        </p:spPr>
        <p:txBody>
          <a:bodyPr wrap="square">
            <a:spAutoFit/>
          </a:bodyPr>
          <a:lstStyle/>
          <a:p>
            <a:r>
              <a:rPr lang="en-GB" dirty="0"/>
              <a:t>(Creswell and Creswell, 2023)</a:t>
            </a:r>
          </a:p>
        </p:txBody>
      </p:sp>
    </p:spTree>
    <p:extLst>
      <p:ext uri="{BB962C8B-B14F-4D97-AF65-F5344CB8AC3E}">
        <p14:creationId xmlns:p14="http://schemas.microsoft.com/office/powerpoint/2010/main" val="3779872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6EE165-C20F-C92B-A977-88995ACAE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2938BC-F1C4-D37A-9884-D25EF4D04DAC}"/>
              </a:ext>
            </a:extLst>
          </p:cNvPr>
          <p:cNvSpPr>
            <a:spLocks noGrp="1"/>
          </p:cNvSpPr>
          <p:nvPr>
            <p:ph type="title"/>
          </p:nvPr>
        </p:nvSpPr>
        <p:spPr/>
        <p:txBody>
          <a:bodyPr>
            <a:normAutofit/>
          </a:bodyPr>
          <a:lstStyle/>
          <a:p>
            <a:r>
              <a:rPr lang="en-GB" dirty="0"/>
              <a:t>Qualitative research question scripts</a:t>
            </a:r>
          </a:p>
        </p:txBody>
      </p:sp>
      <p:sp>
        <p:nvSpPr>
          <p:cNvPr id="4" name="Content Placeholder 3">
            <a:extLst>
              <a:ext uri="{FF2B5EF4-FFF2-40B4-BE49-F238E27FC236}">
                <a16:creationId xmlns:a16="http://schemas.microsoft.com/office/drawing/2014/main" id="{61ABC395-4128-570A-A03C-2DBB1ADC4036}"/>
              </a:ext>
            </a:extLst>
          </p:cNvPr>
          <p:cNvSpPr>
            <a:spLocks noGrp="1"/>
          </p:cNvSpPr>
          <p:nvPr>
            <p:ph idx="1"/>
          </p:nvPr>
        </p:nvSpPr>
        <p:spPr>
          <a:xfrm>
            <a:off x="3869267" y="864108"/>
            <a:ext cx="7471085" cy="5120640"/>
          </a:xfrm>
        </p:spPr>
        <p:txBody>
          <a:bodyPr>
            <a:normAutofit/>
          </a:bodyPr>
          <a:lstStyle/>
          <a:p>
            <a:r>
              <a:rPr lang="en-US" dirty="0"/>
              <a:t>_________ </a:t>
            </a:r>
            <a:r>
              <a:rPr lang="en-US" dirty="0">
                <a:solidFill>
                  <a:srgbClr val="00B0F0"/>
                </a:solidFill>
              </a:rPr>
              <a:t>(How or what?) </a:t>
            </a:r>
            <a:r>
              <a:rPr lang="en-US" dirty="0"/>
              <a:t>is the _________ </a:t>
            </a:r>
            <a:r>
              <a:rPr lang="en-US" dirty="0">
                <a:solidFill>
                  <a:srgbClr val="00B0F0"/>
                </a:solidFill>
              </a:rPr>
              <a:t>(“story for” for narrative research; “meaning of” the phenomenon for phenomenology; “theory that explains the process of” for grounded theory; “culture-sharing pattern” for ethnography; “issue” in the “case” for case study) </a:t>
            </a:r>
            <a:r>
              <a:rPr lang="en-US" dirty="0"/>
              <a:t>of _________ </a:t>
            </a:r>
            <a:r>
              <a:rPr lang="en-US" dirty="0">
                <a:solidFill>
                  <a:srgbClr val="00B0F0"/>
                </a:solidFill>
              </a:rPr>
              <a:t>(central phenomenon) </a:t>
            </a:r>
            <a:r>
              <a:rPr lang="en-US" dirty="0"/>
              <a:t>for _________ </a:t>
            </a:r>
            <a:r>
              <a:rPr lang="en-US" dirty="0">
                <a:solidFill>
                  <a:srgbClr val="00B0F0"/>
                </a:solidFill>
              </a:rPr>
              <a:t>(participants) </a:t>
            </a:r>
            <a:r>
              <a:rPr lang="en-US" dirty="0"/>
              <a:t>at _________ </a:t>
            </a:r>
            <a:r>
              <a:rPr lang="en-US" dirty="0">
                <a:solidFill>
                  <a:srgbClr val="00B0F0"/>
                </a:solidFill>
              </a:rPr>
              <a:t>(research site)</a:t>
            </a:r>
            <a:r>
              <a:rPr lang="en-US" dirty="0"/>
              <a:t>.</a:t>
            </a:r>
          </a:p>
          <a:p>
            <a:endParaRPr lang="en-US" dirty="0"/>
          </a:p>
          <a:p>
            <a:r>
              <a:rPr lang="en-US" dirty="0"/>
              <a:t>For a phenomenological study exploring the variation in beliefs about the purpose of primary level education held by Irish primary school teachers in rural areas could be scripted as:</a:t>
            </a:r>
          </a:p>
          <a:p>
            <a:endParaRPr lang="en-US" dirty="0"/>
          </a:p>
          <a:p>
            <a:r>
              <a:rPr lang="en-US" dirty="0">
                <a:solidFill>
                  <a:srgbClr val="00B0F0"/>
                </a:solidFill>
              </a:rPr>
              <a:t>[What]</a:t>
            </a:r>
            <a:r>
              <a:rPr lang="en-US" dirty="0"/>
              <a:t> is the </a:t>
            </a:r>
            <a:r>
              <a:rPr lang="en-US" dirty="0">
                <a:solidFill>
                  <a:srgbClr val="00B0F0"/>
                </a:solidFill>
              </a:rPr>
              <a:t>[meaning] </a:t>
            </a:r>
            <a:r>
              <a:rPr lang="en-US" dirty="0"/>
              <a:t>of </a:t>
            </a:r>
            <a:r>
              <a:rPr lang="en-US" dirty="0">
                <a:solidFill>
                  <a:srgbClr val="00B0F0"/>
                </a:solidFill>
              </a:rPr>
              <a:t>[primary level education]</a:t>
            </a:r>
            <a:r>
              <a:rPr lang="en-US" dirty="0"/>
              <a:t> for </a:t>
            </a:r>
            <a:r>
              <a:rPr lang="en-US" dirty="0">
                <a:solidFill>
                  <a:srgbClr val="00B0F0"/>
                </a:solidFill>
              </a:rPr>
              <a:t>[primary school teachers]</a:t>
            </a:r>
            <a:r>
              <a:rPr lang="en-US" dirty="0"/>
              <a:t> employed in </a:t>
            </a:r>
            <a:r>
              <a:rPr lang="en-US" dirty="0">
                <a:solidFill>
                  <a:srgbClr val="00B0F0"/>
                </a:solidFill>
              </a:rPr>
              <a:t>[rural Irish schools]</a:t>
            </a:r>
            <a:r>
              <a:rPr lang="en-US" dirty="0"/>
              <a:t>.</a:t>
            </a:r>
          </a:p>
        </p:txBody>
      </p:sp>
      <p:sp>
        <p:nvSpPr>
          <p:cNvPr id="8" name="TextBox 7">
            <a:extLst>
              <a:ext uri="{FF2B5EF4-FFF2-40B4-BE49-F238E27FC236}">
                <a16:creationId xmlns:a16="http://schemas.microsoft.com/office/drawing/2014/main" id="{D7F81829-34A8-8289-95A2-8EF450960E63}"/>
              </a:ext>
            </a:extLst>
          </p:cNvPr>
          <p:cNvSpPr txBox="1"/>
          <p:nvPr/>
        </p:nvSpPr>
        <p:spPr>
          <a:xfrm>
            <a:off x="5479" y="5716055"/>
            <a:ext cx="3194922" cy="369332"/>
          </a:xfrm>
          <a:prstGeom prst="rect">
            <a:avLst/>
          </a:prstGeom>
          <a:noFill/>
        </p:spPr>
        <p:txBody>
          <a:bodyPr wrap="square">
            <a:spAutoFit/>
          </a:bodyPr>
          <a:lstStyle/>
          <a:p>
            <a:r>
              <a:rPr lang="en-GB" dirty="0"/>
              <a:t>(Creswell and Creswell, 2023)</a:t>
            </a:r>
          </a:p>
        </p:txBody>
      </p:sp>
    </p:spTree>
    <p:extLst>
      <p:ext uri="{BB962C8B-B14F-4D97-AF65-F5344CB8AC3E}">
        <p14:creationId xmlns:p14="http://schemas.microsoft.com/office/powerpoint/2010/main" val="24685159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30F089-2C4D-89BD-AA96-259278FBDA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1F7805-D903-D647-BA35-305F0F54BD8D}"/>
              </a:ext>
            </a:extLst>
          </p:cNvPr>
          <p:cNvSpPr>
            <a:spLocks noGrp="1"/>
          </p:cNvSpPr>
          <p:nvPr>
            <p:ph type="title"/>
          </p:nvPr>
        </p:nvSpPr>
        <p:spPr/>
        <p:txBody>
          <a:bodyPr>
            <a:normAutofit/>
          </a:bodyPr>
          <a:lstStyle/>
          <a:p>
            <a:r>
              <a:rPr lang="en-GB" dirty="0"/>
              <a:t>Quantitative research question scripts</a:t>
            </a:r>
          </a:p>
        </p:txBody>
      </p:sp>
      <p:sp>
        <p:nvSpPr>
          <p:cNvPr id="4" name="Content Placeholder 3">
            <a:extLst>
              <a:ext uri="{FF2B5EF4-FFF2-40B4-BE49-F238E27FC236}">
                <a16:creationId xmlns:a16="http://schemas.microsoft.com/office/drawing/2014/main" id="{92AF5EB2-5D1A-A1BD-7B22-AE83EBE11FD5}"/>
              </a:ext>
            </a:extLst>
          </p:cNvPr>
          <p:cNvSpPr>
            <a:spLocks noGrp="1"/>
          </p:cNvSpPr>
          <p:nvPr>
            <p:ph idx="1"/>
          </p:nvPr>
        </p:nvSpPr>
        <p:spPr>
          <a:xfrm>
            <a:off x="3869267" y="864108"/>
            <a:ext cx="7471085" cy="5120640"/>
          </a:xfrm>
        </p:spPr>
        <p:txBody>
          <a:bodyPr>
            <a:normAutofit/>
          </a:bodyPr>
          <a:lstStyle/>
          <a:p>
            <a:r>
              <a:rPr lang="en-US" b="1" dirty="0"/>
              <a:t>A descriptive quantitative research question:</a:t>
            </a:r>
          </a:p>
          <a:p>
            <a:r>
              <a:rPr lang="en-US" dirty="0"/>
              <a:t>What is the frequency and variation of scores on  __________ </a:t>
            </a:r>
            <a:r>
              <a:rPr lang="en-US" dirty="0">
                <a:solidFill>
                  <a:srgbClr val="00B0F0"/>
                </a:solidFill>
              </a:rPr>
              <a:t>(name the variable) </a:t>
            </a:r>
            <a:r>
              <a:rPr lang="en-US" dirty="0"/>
              <a:t>for __________ </a:t>
            </a:r>
            <a:r>
              <a:rPr lang="en-US" dirty="0">
                <a:solidFill>
                  <a:srgbClr val="00B0F0"/>
                </a:solidFill>
              </a:rPr>
              <a:t>(participants) </a:t>
            </a:r>
            <a:r>
              <a:rPr lang="en-US" dirty="0"/>
              <a:t>in the study?</a:t>
            </a:r>
          </a:p>
          <a:p>
            <a:endParaRPr lang="en-US" dirty="0"/>
          </a:p>
          <a:p>
            <a:r>
              <a:rPr lang="en-US" b="1" dirty="0"/>
              <a:t>An inferential quantitative research question:</a:t>
            </a:r>
          </a:p>
          <a:p>
            <a:r>
              <a:rPr lang="en-US" dirty="0"/>
              <a:t>How does _________ </a:t>
            </a:r>
            <a:r>
              <a:rPr lang="en-US" dirty="0">
                <a:solidFill>
                  <a:srgbClr val="00B0F0"/>
                </a:solidFill>
              </a:rPr>
              <a:t>(name the theory) </a:t>
            </a:r>
            <a:r>
              <a:rPr lang="en-US" dirty="0"/>
              <a:t>explain the relationship between _________ </a:t>
            </a:r>
            <a:r>
              <a:rPr lang="en-US" dirty="0">
                <a:solidFill>
                  <a:srgbClr val="00B0F0"/>
                </a:solidFill>
              </a:rPr>
              <a:t>(independent variable) </a:t>
            </a:r>
            <a:r>
              <a:rPr lang="en-US" dirty="0"/>
              <a:t>and _________ </a:t>
            </a:r>
            <a:r>
              <a:rPr lang="en-US" dirty="0">
                <a:solidFill>
                  <a:srgbClr val="00B0F0"/>
                </a:solidFill>
              </a:rPr>
              <a:t>(dependent variable)</a:t>
            </a:r>
            <a:r>
              <a:rPr lang="en-US" dirty="0"/>
              <a:t>, controlling for the effects of _________ </a:t>
            </a:r>
            <a:r>
              <a:rPr lang="en-US" dirty="0">
                <a:solidFill>
                  <a:srgbClr val="00B0F0"/>
                </a:solidFill>
              </a:rPr>
              <a:t>(mediating variable)</a:t>
            </a:r>
            <a:r>
              <a:rPr lang="en-US" dirty="0"/>
              <a:t>?</a:t>
            </a:r>
          </a:p>
        </p:txBody>
      </p:sp>
      <p:sp>
        <p:nvSpPr>
          <p:cNvPr id="8" name="TextBox 7">
            <a:extLst>
              <a:ext uri="{FF2B5EF4-FFF2-40B4-BE49-F238E27FC236}">
                <a16:creationId xmlns:a16="http://schemas.microsoft.com/office/drawing/2014/main" id="{FABA8F8E-A6A6-4A27-331C-0A06F5F70810}"/>
              </a:ext>
            </a:extLst>
          </p:cNvPr>
          <p:cNvSpPr txBox="1"/>
          <p:nvPr/>
        </p:nvSpPr>
        <p:spPr>
          <a:xfrm>
            <a:off x="5479" y="5716055"/>
            <a:ext cx="3194922" cy="369332"/>
          </a:xfrm>
          <a:prstGeom prst="rect">
            <a:avLst/>
          </a:prstGeom>
          <a:noFill/>
        </p:spPr>
        <p:txBody>
          <a:bodyPr wrap="square">
            <a:spAutoFit/>
          </a:bodyPr>
          <a:lstStyle/>
          <a:p>
            <a:r>
              <a:rPr lang="en-GB" dirty="0"/>
              <a:t>(Creswell and Creswell, 2023)</a:t>
            </a:r>
          </a:p>
        </p:txBody>
      </p:sp>
    </p:spTree>
    <p:extLst>
      <p:ext uri="{BB962C8B-B14F-4D97-AF65-F5344CB8AC3E}">
        <p14:creationId xmlns:p14="http://schemas.microsoft.com/office/powerpoint/2010/main" val="9164582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E5A25C-30F3-404C-54B7-A8CDF80B11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D7DAF9-04A7-2A61-3AF7-E42027802FDB}"/>
              </a:ext>
            </a:extLst>
          </p:cNvPr>
          <p:cNvSpPr>
            <a:spLocks noGrp="1"/>
          </p:cNvSpPr>
          <p:nvPr>
            <p:ph type="title"/>
          </p:nvPr>
        </p:nvSpPr>
        <p:spPr/>
        <p:txBody>
          <a:bodyPr>
            <a:normAutofit/>
          </a:bodyPr>
          <a:lstStyle/>
          <a:p>
            <a:r>
              <a:rPr lang="en-GB" dirty="0"/>
              <a:t>Types of variable</a:t>
            </a:r>
          </a:p>
        </p:txBody>
      </p:sp>
      <p:cxnSp>
        <p:nvCxnSpPr>
          <p:cNvPr id="6" name="Straight Arrow Connector 5">
            <a:extLst>
              <a:ext uri="{FF2B5EF4-FFF2-40B4-BE49-F238E27FC236}">
                <a16:creationId xmlns:a16="http://schemas.microsoft.com/office/drawing/2014/main" id="{A50AC1F6-3B21-8819-0E17-6EEACE55A5D0}"/>
              </a:ext>
            </a:extLst>
          </p:cNvPr>
          <p:cNvCxnSpPr/>
          <p:nvPr/>
        </p:nvCxnSpPr>
        <p:spPr>
          <a:xfrm flipV="1">
            <a:off x="6580733" y="3173876"/>
            <a:ext cx="2543616" cy="14180"/>
          </a:xfrm>
          <a:prstGeom prst="straightConnector1">
            <a:avLst/>
          </a:prstGeom>
          <a:ln w="19050">
            <a:solidFill>
              <a:schemeClr val="bg1">
                <a:lumMod val="50000"/>
              </a:schemeClr>
            </a:solidFill>
            <a:prstDash val="solid"/>
            <a:tailEnd type="triangle"/>
          </a:ln>
        </p:spPr>
        <p:style>
          <a:lnRef idx="1">
            <a:schemeClr val="dk1"/>
          </a:lnRef>
          <a:fillRef idx="0">
            <a:schemeClr val="dk1"/>
          </a:fillRef>
          <a:effectRef idx="0">
            <a:schemeClr val="dk1"/>
          </a:effectRef>
          <a:fontRef idx="minor">
            <a:schemeClr val="tx1"/>
          </a:fontRef>
        </p:style>
      </p:cxnSp>
      <p:sp>
        <p:nvSpPr>
          <p:cNvPr id="7" name="Rounded Rectangle 4">
            <a:extLst>
              <a:ext uri="{FF2B5EF4-FFF2-40B4-BE49-F238E27FC236}">
                <a16:creationId xmlns:a16="http://schemas.microsoft.com/office/drawing/2014/main" id="{7B4A247C-1593-4354-62CC-9629C37C9B5F}"/>
              </a:ext>
            </a:extLst>
          </p:cNvPr>
          <p:cNvSpPr/>
          <p:nvPr/>
        </p:nvSpPr>
        <p:spPr>
          <a:xfrm>
            <a:off x="4766363" y="2841398"/>
            <a:ext cx="1752870" cy="693835"/>
          </a:xfrm>
          <a:prstGeom prst="round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ysClr val="windowText" lastClr="000000"/>
                </a:solidFill>
              </a:rPr>
              <a:t>Motivation</a:t>
            </a:r>
          </a:p>
          <a:p>
            <a:pPr algn="ctr"/>
            <a:r>
              <a:rPr lang="en-GB" sz="1000" dirty="0">
                <a:solidFill>
                  <a:sysClr val="windowText" lastClr="000000"/>
                </a:solidFill>
              </a:rPr>
              <a:t>Independent variable</a:t>
            </a:r>
          </a:p>
        </p:txBody>
      </p:sp>
      <p:sp>
        <p:nvSpPr>
          <p:cNvPr id="9" name="Rounded Rectangle 5">
            <a:extLst>
              <a:ext uri="{FF2B5EF4-FFF2-40B4-BE49-F238E27FC236}">
                <a16:creationId xmlns:a16="http://schemas.microsoft.com/office/drawing/2014/main" id="{B2E144EB-EF52-845C-FEC7-0F55377420A1}"/>
              </a:ext>
            </a:extLst>
          </p:cNvPr>
          <p:cNvSpPr/>
          <p:nvPr/>
        </p:nvSpPr>
        <p:spPr>
          <a:xfrm>
            <a:off x="9167262" y="2841397"/>
            <a:ext cx="1752870" cy="693835"/>
          </a:xfrm>
          <a:prstGeom prst="round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ysClr val="windowText" lastClr="000000"/>
                </a:solidFill>
              </a:rPr>
              <a:t>Education performance</a:t>
            </a:r>
          </a:p>
          <a:p>
            <a:pPr algn="ctr"/>
            <a:r>
              <a:rPr lang="en-GB" sz="1000" dirty="0">
                <a:solidFill>
                  <a:sysClr val="windowText" lastClr="000000"/>
                </a:solidFill>
              </a:rPr>
              <a:t>Dependent variable</a:t>
            </a:r>
          </a:p>
        </p:txBody>
      </p:sp>
      <p:sp>
        <p:nvSpPr>
          <p:cNvPr id="10" name="Rounded Rectangle 6">
            <a:extLst>
              <a:ext uri="{FF2B5EF4-FFF2-40B4-BE49-F238E27FC236}">
                <a16:creationId xmlns:a16="http://schemas.microsoft.com/office/drawing/2014/main" id="{590DE8D2-DBE5-ECE0-18DD-9F1C57A0F0F5}"/>
              </a:ext>
            </a:extLst>
          </p:cNvPr>
          <p:cNvSpPr/>
          <p:nvPr/>
        </p:nvSpPr>
        <p:spPr>
          <a:xfrm>
            <a:off x="6976106" y="1404682"/>
            <a:ext cx="1752870" cy="693835"/>
          </a:xfrm>
          <a:prstGeom prst="round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ysClr val="windowText" lastClr="000000"/>
                </a:solidFill>
              </a:rPr>
              <a:t>Effort invested</a:t>
            </a:r>
          </a:p>
          <a:p>
            <a:pPr algn="ctr"/>
            <a:r>
              <a:rPr lang="en-GB" sz="1000" dirty="0">
                <a:solidFill>
                  <a:sysClr val="windowText" lastClr="000000"/>
                </a:solidFill>
              </a:rPr>
              <a:t>Mediator variable</a:t>
            </a:r>
          </a:p>
        </p:txBody>
      </p:sp>
      <p:sp>
        <p:nvSpPr>
          <p:cNvPr id="11" name="Rounded Rectangle 7">
            <a:extLst>
              <a:ext uri="{FF2B5EF4-FFF2-40B4-BE49-F238E27FC236}">
                <a16:creationId xmlns:a16="http://schemas.microsoft.com/office/drawing/2014/main" id="{50AE9AD4-1DAD-C1A8-B67B-EA237DFAA45F}"/>
              </a:ext>
            </a:extLst>
          </p:cNvPr>
          <p:cNvSpPr/>
          <p:nvPr/>
        </p:nvSpPr>
        <p:spPr>
          <a:xfrm>
            <a:off x="4523713" y="1057764"/>
            <a:ext cx="1752870" cy="693835"/>
          </a:xfrm>
          <a:prstGeom prst="round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ysClr val="windowText" lastClr="000000"/>
                </a:solidFill>
              </a:rPr>
              <a:t>Sex</a:t>
            </a:r>
          </a:p>
          <a:p>
            <a:pPr algn="ctr"/>
            <a:r>
              <a:rPr lang="en-GB" sz="1000" dirty="0">
                <a:solidFill>
                  <a:sysClr val="windowText" lastClr="000000"/>
                </a:solidFill>
              </a:rPr>
              <a:t>Moderator variable</a:t>
            </a:r>
          </a:p>
        </p:txBody>
      </p:sp>
      <p:cxnSp>
        <p:nvCxnSpPr>
          <p:cNvPr id="12" name="Straight Arrow Connector 11">
            <a:extLst>
              <a:ext uri="{FF2B5EF4-FFF2-40B4-BE49-F238E27FC236}">
                <a16:creationId xmlns:a16="http://schemas.microsoft.com/office/drawing/2014/main" id="{86C57D89-D4A8-929D-5979-0FD1ABE1DD74}"/>
              </a:ext>
            </a:extLst>
          </p:cNvPr>
          <p:cNvCxnSpPr/>
          <p:nvPr/>
        </p:nvCxnSpPr>
        <p:spPr>
          <a:xfrm flipV="1">
            <a:off x="5642798" y="1751600"/>
            <a:ext cx="1267571" cy="1027599"/>
          </a:xfrm>
          <a:prstGeom prst="straightConnector1">
            <a:avLst/>
          </a:prstGeom>
          <a:ln w="19050">
            <a:solidFill>
              <a:schemeClr val="bg1">
                <a:lumMod val="50000"/>
              </a:schemeClr>
            </a:solidFill>
            <a:prstDash val="solid"/>
            <a:tailEnd type="triangle"/>
          </a:ln>
        </p:spPr>
        <p:style>
          <a:lnRef idx="1">
            <a:schemeClr val="dk1"/>
          </a:lnRef>
          <a:fillRef idx="0">
            <a:schemeClr val="dk1"/>
          </a:fillRef>
          <a:effectRef idx="0">
            <a:schemeClr val="dk1"/>
          </a:effectRef>
          <a:fontRef idx="minor">
            <a:schemeClr val="tx1"/>
          </a:fontRef>
        </p:style>
      </p:cxnSp>
      <p:cxnSp>
        <p:nvCxnSpPr>
          <p:cNvPr id="13" name="Straight Arrow Connector 12">
            <a:extLst>
              <a:ext uri="{FF2B5EF4-FFF2-40B4-BE49-F238E27FC236}">
                <a16:creationId xmlns:a16="http://schemas.microsoft.com/office/drawing/2014/main" id="{720D1BEC-2837-C592-8160-298B9456067D}"/>
              </a:ext>
            </a:extLst>
          </p:cNvPr>
          <p:cNvCxnSpPr/>
          <p:nvPr/>
        </p:nvCxnSpPr>
        <p:spPr>
          <a:xfrm>
            <a:off x="8794713" y="1751599"/>
            <a:ext cx="1267571" cy="1027599"/>
          </a:xfrm>
          <a:prstGeom prst="straightConnector1">
            <a:avLst/>
          </a:prstGeom>
          <a:ln w="19050">
            <a:solidFill>
              <a:schemeClr val="bg1">
                <a:lumMod val="50000"/>
              </a:schemeClr>
            </a:solidFill>
            <a:prstDash val="solid"/>
            <a:tailEnd type="triangle"/>
          </a:ln>
        </p:spPr>
        <p:style>
          <a:lnRef idx="1">
            <a:schemeClr val="dk1"/>
          </a:lnRef>
          <a:fillRef idx="0">
            <a:schemeClr val="dk1"/>
          </a:fillRef>
          <a:effectRef idx="0">
            <a:schemeClr val="dk1"/>
          </a:effectRef>
          <a:fontRef idx="minor">
            <a:schemeClr val="tx1"/>
          </a:fontRef>
        </p:style>
      </p:cxnSp>
      <p:cxnSp>
        <p:nvCxnSpPr>
          <p:cNvPr id="14" name="Elbow Connector 10">
            <a:extLst>
              <a:ext uri="{FF2B5EF4-FFF2-40B4-BE49-F238E27FC236}">
                <a16:creationId xmlns:a16="http://schemas.microsoft.com/office/drawing/2014/main" id="{826589BD-B7AF-006E-7D2A-E34A2C5F09E5}"/>
              </a:ext>
            </a:extLst>
          </p:cNvPr>
          <p:cNvCxnSpPr>
            <a:cxnSpLocks/>
            <a:stCxn id="11" idx="2"/>
          </p:cNvCxnSpPr>
          <p:nvPr/>
        </p:nvCxnSpPr>
        <p:spPr>
          <a:xfrm rot="16200000" flipH="1">
            <a:off x="5509682" y="1642065"/>
            <a:ext cx="513800" cy="732868"/>
          </a:xfrm>
          <a:prstGeom prst="bentConnector2">
            <a:avLst/>
          </a:prstGeom>
          <a:ln w="19050">
            <a:solidFill>
              <a:schemeClr val="bg1">
                <a:lumMod val="50000"/>
              </a:schemeClr>
            </a:solidFill>
            <a:prstDash val="solid"/>
            <a:tailEnd type="triangle"/>
          </a:ln>
        </p:spPr>
        <p:style>
          <a:lnRef idx="1">
            <a:schemeClr val="dk1"/>
          </a:lnRef>
          <a:fillRef idx="0">
            <a:schemeClr val="dk1"/>
          </a:fillRef>
          <a:effectRef idx="0">
            <a:schemeClr val="dk1"/>
          </a:effectRef>
          <a:fontRef idx="minor">
            <a:schemeClr val="tx1"/>
          </a:fontRef>
        </p:style>
      </p:cxnSp>
      <p:sp>
        <p:nvSpPr>
          <p:cNvPr id="15" name="Rounded Rectangle 11">
            <a:extLst>
              <a:ext uri="{FF2B5EF4-FFF2-40B4-BE49-F238E27FC236}">
                <a16:creationId xmlns:a16="http://schemas.microsoft.com/office/drawing/2014/main" id="{AE9FC015-E676-6748-E257-73670CFE398E}"/>
              </a:ext>
            </a:extLst>
          </p:cNvPr>
          <p:cNvSpPr/>
          <p:nvPr/>
        </p:nvSpPr>
        <p:spPr>
          <a:xfrm>
            <a:off x="5400148" y="4181534"/>
            <a:ext cx="1752870" cy="693835"/>
          </a:xfrm>
          <a:prstGeom prst="round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ysClr val="windowText" lastClr="000000"/>
                </a:solidFill>
              </a:rPr>
              <a:t>Instruction type</a:t>
            </a:r>
          </a:p>
          <a:p>
            <a:pPr algn="ctr"/>
            <a:r>
              <a:rPr lang="en-GB" sz="1000" dirty="0">
                <a:solidFill>
                  <a:sysClr val="windowText" lastClr="000000"/>
                </a:solidFill>
              </a:rPr>
              <a:t>Confounding variable</a:t>
            </a:r>
          </a:p>
        </p:txBody>
      </p:sp>
      <p:cxnSp>
        <p:nvCxnSpPr>
          <p:cNvPr id="16" name="Straight Arrow Connector 15">
            <a:extLst>
              <a:ext uri="{FF2B5EF4-FFF2-40B4-BE49-F238E27FC236}">
                <a16:creationId xmlns:a16="http://schemas.microsoft.com/office/drawing/2014/main" id="{58A7BF50-D05B-F01E-C467-0F149E7D7933}"/>
              </a:ext>
            </a:extLst>
          </p:cNvPr>
          <p:cNvCxnSpPr>
            <a:cxnSpLocks/>
          </p:cNvCxnSpPr>
          <p:nvPr/>
        </p:nvCxnSpPr>
        <p:spPr>
          <a:xfrm flipV="1">
            <a:off x="6686360" y="3582733"/>
            <a:ext cx="3080467" cy="528498"/>
          </a:xfrm>
          <a:prstGeom prst="straightConnector1">
            <a:avLst/>
          </a:prstGeom>
          <a:ln w="19050">
            <a:solidFill>
              <a:schemeClr val="bg1">
                <a:lumMod val="50000"/>
              </a:schemeClr>
            </a:solidFill>
            <a:prstDash val="solid"/>
            <a:tailEnd type="triangle"/>
          </a:ln>
        </p:spPr>
        <p:style>
          <a:lnRef idx="1">
            <a:schemeClr val="dk1"/>
          </a:lnRef>
          <a:fillRef idx="0">
            <a:schemeClr val="dk1"/>
          </a:fillRef>
          <a:effectRef idx="0">
            <a:schemeClr val="dk1"/>
          </a:effectRef>
          <a:fontRef idx="minor">
            <a:schemeClr val="tx1"/>
          </a:fontRef>
        </p:style>
      </p:cxnSp>
      <p:cxnSp>
        <p:nvCxnSpPr>
          <p:cNvPr id="17" name="Straight Arrow Connector 16">
            <a:extLst>
              <a:ext uri="{FF2B5EF4-FFF2-40B4-BE49-F238E27FC236}">
                <a16:creationId xmlns:a16="http://schemas.microsoft.com/office/drawing/2014/main" id="{ACBACEA9-227A-6770-3948-D4483EA48A2A}"/>
              </a:ext>
            </a:extLst>
          </p:cNvPr>
          <p:cNvCxnSpPr>
            <a:cxnSpLocks/>
          </p:cNvCxnSpPr>
          <p:nvPr/>
        </p:nvCxnSpPr>
        <p:spPr>
          <a:xfrm flipH="1" flipV="1">
            <a:off x="5759183" y="3597432"/>
            <a:ext cx="438850" cy="495425"/>
          </a:xfrm>
          <a:prstGeom prst="straightConnector1">
            <a:avLst/>
          </a:prstGeom>
          <a:ln w="19050">
            <a:solidFill>
              <a:schemeClr val="bg1">
                <a:lumMod val="50000"/>
              </a:schemeClr>
            </a:solidFill>
            <a:prstDash val="solid"/>
            <a:tailEnd type="triangle"/>
          </a:ln>
        </p:spPr>
        <p:style>
          <a:lnRef idx="1">
            <a:schemeClr val="dk1"/>
          </a:lnRef>
          <a:fillRef idx="0">
            <a:schemeClr val="dk1"/>
          </a:fillRef>
          <a:effectRef idx="0">
            <a:schemeClr val="dk1"/>
          </a:effectRef>
          <a:fontRef idx="minor">
            <a:schemeClr val="tx1"/>
          </a:fontRef>
        </p:style>
      </p:cxnSp>
      <p:sp>
        <p:nvSpPr>
          <p:cNvPr id="18" name="Rounded Rectangle 14">
            <a:extLst>
              <a:ext uri="{FF2B5EF4-FFF2-40B4-BE49-F238E27FC236}">
                <a16:creationId xmlns:a16="http://schemas.microsoft.com/office/drawing/2014/main" id="{5B733F85-F923-FEDE-03BD-69D81BC72EC1}"/>
              </a:ext>
            </a:extLst>
          </p:cNvPr>
          <p:cNvSpPr/>
          <p:nvPr/>
        </p:nvSpPr>
        <p:spPr>
          <a:xfrm>
            <a:off x="4766363" y="5190644"/>
            <a:ext cx="1752870" cy="693835"/>
          </a:xfrm>
          <a:prstGeom prst="round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ysClr val="windowText" lastClr="000000"/>
                </a:solidFill>
              </a:rPr>
              <a:t>Parental education</a:t>
            </a:r>
          </a:p>
          <a:p>
            <a:pPr algn="ctr"/>
            <a:r>
              <a:rPr lang="en-GB" sz="1000" dirty="0">
                <a:solidFill>
                  <a:sysClr val="windowText" lastClr="000000"/>
                </a:solidFill>
              </a:rPr>
              <a:t>Covariate</a:t>
            </a:r>
          </a:p>
        </p:txBody>
      </p:sp>
      <p:cxnSp>
        <p:nvCxnSpPr>
          <p:cNvPr id="19" name="Elbow Connector 15">
            <a:extLst>
              <a:ext uri="{FF2B5EF4-FFF2-40B4-BE49-F238E27FC236}">
                <a16:creationId xmlns:a16="http://schemas.microsoft.com/office/drawing/2014/main" id="{D789AA15-56EE-BAAB-5181-5FF3FCB21CBE}"/>
              </a:ext>
            </a:extLst>
          </p:cNvPr>
          <p:cNvCxnSpPr>
            <a:cxnSpLocks/>
          </p:cNvCxnSpPr>
          <p:nvPr/>
        </p:nvCxnSpPr>
        <p:spPr>
          <a:xfrm flipV="1">
            <a:off x="6580733" y="3632489"/>
            <a:ext cx="4015549" cy="1874533"/>
          </a:xfrm>
          <a:prstGeom prst="bentConnector3">
            <a:avLst>
              <a:gd name="adj1" fmla="val 100008"/>
            </a:avLst>
          </a:prstGeom>
          <a:ln w="19050">
            <a:solidFill>
              <a:schemeClr val="bg1">
                <a:lumMod val="50000"/>
              </a:schemeClr>
            </a:solidFill>
            <a:prstDash val="solid"/>
            <a:tailEnd type="triangle"/>
          </a:ln>
        </p:spPr>
        <p:style>
          <a:lnRef idx="1">
            <a:schemeClr val="dk1"/>
          </a:lnRef>
          <a:fillRef idx="0">
            <a:schemeClr val="dk1"/>
          </a:fillRef>
          <a:effectRef idx="0">
            <a:schemeClr val="dk1"/>
          </a:effectRef>
          <a:fontRef idx="minor">
            <a:schemeClr val="tx1"/>
          </a:fontRef>
        </p:style>
      </p:cxnSp>
      <p:sp>
        <p:nvSpPr>
          <p:cNvPr id="20" name="Rounded Rectangle 11">
            <a:extLst>
              <a:ext uri="{FF2B5EF4-FFF2-40B4-BE49-F238E27FC236}">
                <a16:creationId xmlns:a16="http://schemas.microsoft.com/office/drawing/2014/main" id="{13226E14-E014-BA81-CAB4-E87F406A4BC5}"/>
              </a:ext>
            </a:extLst>
          </p:cNvPr>
          <p:cNvSpPr/>
          <p:nvPr/>
        </p:nvSpPr>
        <p:spPr>
          <a:xfrm>
            <a:off x="8520021" y="4181534"/>
            <a:ext cx="1752870" cy="693835"/>
          </a:xfrm>
          <a:prstGeom prst="round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ysClr val="windowText" lastClr="000000"/>
                </a:solidFill>
              </a:rPr>
              <a:t>Income</a:t>
            </a:r>
          </a:p>
          <a:p>
            <a:pPr algn="ctr"/>
            <a:r>
              <a:rPr lang="en-GB" sz="1000" dirty="0">
                <a:solidFill>
                  <a:sysClr val="windowText" lastClr="000000"/>
                </a:solidFill>
              </a:rPr>
              <a:t>Collider variable</a:t>
            </a:r>
          </a:p>
        </p:txBody>
      </p:sp>
      <p:cxnSp>
        <p:nvCxnSpPr>
          <p:cNvPr id="21" name="Straight Arrow Connector 20">
            <a:extLst>
              <a:ext uri="{FF2B5EF4-FFF2-40B4-BE49-F238E27FC236}">
                <a16:creationId xmlns:a16="http://schemas.microsoft.com/office/drawing/2014/main" id="{B0DCF2E0-0E4A-A1AF-AEB3-088CDED79F10}"/>
              </a:ext>
            </a:extLst>
          </p:cNvPr>
          <p:cNvCxnSpPr>
            <a:cxnSpLocks/>
          </p:cNvCxnSpPr>
          <p:nvPr/>
        </p:nvCxnSpPr>
        <p:spPr>
          <a:xfrm>
            <a:off x="5914566" y="3632489"/>
            <a:ext cx="3328046" cy="478742"/>
          </a:xfrm>
          <a:prstGeom prst="straightConnector1">
            <a:avLst/>
          </a:prstGeom>
          <a:ln w="19050">
            <a:solidFill>
              <a:schemeClr val="bg1">
                <a:lumMod val="50000"/>
              </a:schemeClr>
            </a:solidFill>
            <a:prstDash val="solid"/>
            <a:tailEnd type="triangle"/>
          </a:ln>
        </p:spPr>
        <p:style>
          <a:lnRef idx="1">
            <a:schemeClr val="dk1"/>
          </a:lnRef>
          <a:fillRef idx="0">
            <a:schemeClr val="dk1"/>
          </a:fillRef>
          <a:effectRef idx="0">
            <a:schemeClr val="dk1"/>
          </a:effectRef>
          <a:fontRef idx="minor">
            <a:schemeClr val="tx1"/>
          </a:fontRef>
        </p:style>
      </p:cxnSp>
      <p:cxnSp>
        <p:nvCxnSpPr>
          <p:cNvPr id="22" name="Straight Arrow Connector 21">
            <a:extLst>
              <a:ext uri="{FF2B5EF4-FFF2-40B4-BE49-F238E27FC236}">
                <a16:creationId xmlns:a16="http://schemas.microsoft.com/office/drawing/2014/main" id="{85F32D68-9B55-73B9-3A2E-DAA21718B928}"/>
              </a:ext>
            </a:extLst>
          </p:cNvPr>
          <p:cNvCxnSpPr>
            <a:cxnSpLocks/>
          </p:cNvCxnSpPr>
          <p:nvPr/>
        </p:nvCxnSpPr>
        <p:spPr>
          <a:xfrm flipH="1">
            <a:off x="9485262" y="3644816"/>
            <a:ext cx="448692" cy="448041"/>
          </a:xfrm>
          <a:prstGeom prst="straightConnector1">
            <a:avLst/>
          </a:prstGeom>
          <a:ln w="19050">
            <a:solidFill>
              <a:schemeClr val="bg1">
                <a:lumMod val="50000"/>
              </a:schemeClr>
            </a:solidFill>
            <a:prstDash val="solid"/>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7835380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7AC133-2BA9-8590-5F17-2520A16154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057099-8E50-C37B-A46E-D39F33072831}"/>
              </a:ext>
            </a:extLst>
          </p:cNvPr>
          <p:cNvSpPr>
            <a:spLocks noGrp="1"/>
          </p:cNvSpPr>
          <p:nvPr>
            <p:ph type="title"/>
          </p:nvPr>
        </p:nvSpPr>
        <p:spPr/>
        <p:txBody>
          <a:bodyPr>
            <a:normAutofit/>
          </a:bodyPr>
          <a:lstStyle/>
          <a:p>
            <a:r>
              <a:rPr lang="en-GB" dirty="0"/>
              <a:t>Quantitative hypothesis scripts</a:t>
            </a:r>
          </a:p>
        </p:txBody>
      </p:sp>
      <p:sp>
        <p:nvSpPr>
          <p:cNvPr id="4" name="Content Placeholder 3">
            <a:extLst>
              <a:ext uri="{FF2B5EF4-FFF2-40B4-BE49-F238E27FC236}">
                <a16:creationId xmlns:a16="http://schemas.microsoft.com/office/drawing/2014/main" id="{DA2E2794-CF25-16B7-391F-A6FD8370E2DB}"/>
              </a:ext>
            </a:extLst>
          </p:cNvPr>
          <p:cNvSpPr>
            <a:spLocks noGrp="1"/>
          </p:cNvSpPr>
          <p:nvPr>
            <p:ph idx="1"/>
          </p:nvPr>
        </p:nvSpPr>
        <p:spPr>
          <a:xfrm>
            <a:off x="3869267" y="864108"/>
            <a:ext cx="7471085" cy="5120640"/>
          </a:xfrm>
        </p:spPr>
        <p:txBody>
          <a:bodyPr>
            <a:normAutofit fontScale="85000" lnSpcReduction="10000"/>
          </a:bodyPr>
          <a:lstStyle/>
          <a:p>
            <a:r>
              <a:rPr lang="en-US" dirty="0"/>
              <a:t>In the below, consider the experimental group received treatment for an illness, and the control group did not. The receipt of treatment is the independent variable. The dependent variable is the severity of the illness after the trial.</a:t>
            </a:r>
          </a:p>
          <a:p>
            <a:endParaRPr lang="en-US" dirty="0"/>
          </a:p>
          <a:p>
            <a:r>
              <a:rPr lang="en-US" b="1" dirty="0"/>
              <a:t>Null hypothesis:</a:t>
            </a:r>
          </a:p>
          <a:p>
            <a:r>
              <a:rPr lang="en-US" dirty="0"/>
              <a:t>H0: There is no significant difference between _________ (the control and experimental groups on the independent variable) on _________ (dependent variable).</a:t>
            </a:r>
          </a:p>
          <a:p>
            <a:endParaRPr lang="en-US" dirty="0"/>
          </a:p>
          <a:p>
            <a:r>
              <a:rPr lang="en-US" b="1" dirty="0"/>
              <a:t>Non-directional alternative hypothesis:</a:t>
            </a:r>
          </a:p>
          <a:p>
            <a:r>
              <a:rPr lang="en-US" dirty="0"/>
              <a:t>H1: There is a significant difference between _________ (the control and experimental groups on the independent variable) on _________ (dependent variable).</a:t>
            </a:r>
          </a:p>
          <a:p>
            <a:endParaRPr lang="en-US" dirty="0"/>
          </a:p>
          <a:p>
            <a:r>
              <a:rPr lang="en-US" b="1" dirty="0"/>
              <a:t>Directional alternative hypothesis:</a:t>
            </a:r>
          </a:p>
          <a:p>
            <a:r>
              <a:rPr lang="en-US" dirty="0"/>
              <a:t>H1: The experimental group will be affected to a significantly lower extent than the control group on  _________ (dependent variable).</a:t>
            </a:r>
          </a:p>
        </p:txBody>
      </p:sp>
      <p:sp>
        <p:nvSpPr>
          <p:cNvPr id="8" name="TextBox 7">
            <a:extLst>
              <a:ext uri="{FF2B5EF4-FFF2-40B4-BE49-F238E27FC236}">
                <a16:creationId xmlns:a16="http://schemas.microsoft.com/office/drawing/2014/main" id="{7950D98E-08F6-79C6-67E2-29222171E62D}"/>
              </a:ext>
            </a:extLst>
          </p:cNvPr>
          <p:cNvSpPr txBox="1"/>
          <p:nvPr/>
        </p:nvSpPr>
        <p:spPr>
          <a:xfrm>
            <a:off x="5479" y="5716055"/>
            <a:ext cx="3194922" cy="369332"/>
          </a:xfrm>
          <a:prstGeom prst="rect">
            <a:avLst/>
          </a:prstGeom>
          <a:noFill/>
        </p:spPr>
        <p:txBody>
          <a:bodyPr wrap="square">
            <a:spAutoFit/>
          </a:bodyPr>
          <a:lstStyle/>
          <a:p>
            <a:r>
              <a:rPr lang="en-GB" dirty="0"/>
              <a:t>(Creswell and Creswell, 2023)</a:t>
            </a:r>
          </a:p>
        </p:txBody>
      </p:sp>
    </p:spTree>
    <p:extLst>
      <p:ext uri="{BB962C8B-B14F-4D97-AF65-F5344CB8AC3E}">
        <p14:creationId xmlns:p14="http://schemas.microsoft.com/office/powerpoint/2010/main" val="37595136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8EDB7-CFB4-C172-60FE-A766E28BFC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C2EB9B-2318-AE0B-4AE5-E445CE12E2FF}"/>
              </a:ext>
            </a:extLst>
          </p:cNvPr>
          <p:cNvSpPr>
            <a:spLocks noGrp="1"/>
          </p:cNvSpPr>
          <p:nvPr>
            <p:ph type="title"/>
          </p:nvPr>
        </p:nvSpPr>
        <p:spPr/>
        <p:txBody>
          <a:bodyPr>
            <a:normAutofit/>
          </a:bodyPr>
          <a:lstStyle/>
          <a:p>
            <a:r>
              <a:rPr lang="en-GB" dirty="0"/>
              <a:t>Mixed methods research questions</a:t>
            </a:r>
          </a:p>
        </p:txBody>
      </p:sp>
      <p:sp>
        <p:nvSpPr>
          <p:cNvPr id="4" name="Content Placeholder 3">
            <a:extLst>
              <a:ext uri="{FF2B5EF4-FFF2-40B4-BE49-F238E27FC236}">
                <a16:creationId xmlns:a16="http://schemas.microsoft.com/office/drawing/2014/main" id="{3D3615F3-56B3-134C-055D-1BDEF85B58A6}"/>
              </a:ext>
            </a:extLst>
          </p:cNvPr>
          <p:cNvSpPr>
            <a:spLocks noGrp="1"/>
          </p:cNvSpPr>
          <p:nvPr>
            <p:ph idx="1"/>
          </p:nvPr>
        </p:nvSpPr>
        <p:spPr>
          <a:xfrm>
            <a:off x="3869267" y="864108"/>
            <a:ext cx="7471085" cy="5120640"/>
          </a:xfrm>
        </p:spPr>
        <p:txBody>
          <a:bodyPr>
            <a:normAutofit lnSpcReduction="10000"/>
          </a:bodyPr>
          <a:lstStyle/>
          <a:p>
            <a:r>
              <a:rPr lang="en-US" b="1" dirty="0"/>
              <a:t>A strong mixed methods study should contain at least three research questions: the qualitative question, the quantitative question or hypothesis, and a mixed methods question.</a:t>
            </a:r>
          </a:p>
          <a:p>
            <a:r>
              <a:rPr lang="en-US" dirty="0"/>
              <a:t>The mixed methods question represents what the researcher needs to know about the integration or combination of the quantitative and qualitative data.</a:t>
            </a:r>
          </a:p>
          <a:p>
            <a:r>
              <a:rPr lang="en-US" dirty="0"/>
              <a:t>The mixed methods question (or hypothesis) can be written in different ways – assuming </a:t>
            </a:r>
            <a:r>
              <a:rPr lang="en-US" b="1" dirty="0"/>
              <a:t>one of three forms</a:t>
            </a:r>
            <a:r>
              <a:rPr lang="en-US" dirty="0"/>
              <a:t>:</a:t>
            </a:r>
          </a:p>
          <a:p>
            <a:pPr lvl="1"/>
            <a:r>
              <a:rPr lang="en-US" b="1" dirty="0"/>
              <a:t>In a way that conveys the methods or procedures in a study</a:t>
            </a:r>
            <a:r>
              <a:rPr lang="en-US" dirty="0"/>
              <a:t> (e.g., Does the qualitative data help explain the results from the initial quantitative phase of the study?).</a:t>
            </a:r>
          </a:p>
          <a:p>
            <a:pPr lvl="1"/>
            <a:r>
              <a:rPr lang="en-US" b="1" dirty="0"/>
              <a:t>In a way that conveys the content of the study </a:t>
            </a:r>
            <a:r>
              <a:rPr lang="en-US" dirty="0"/>
              <a:t>(e.g., Does the theme of social support help to explain why some students become bullies in schools?)</a:t>
            </a:r>
          </a:p>
          <a:p>
            <a:pPr lvl="1"/>
            <a:r>
              <a:rPr lang="en-US" b="1" dirty="0"/>
              <a:t>As a hybrid question </a:t>
            </a:r>
            <a:r>
              <a:rPr lang="en-US" dirty="0"/>
              <a:t>(e.g., How does the qualitative interview data on student bullying further explain why social support, as measured quantitatively, tends to discourage bullying as measured on a bullying scale?).</a:t>
            </a:r>
          </a:p>
        </p:txBody>
      </p:sp>
      <p:sp>
        <p:nvSpPr>
          <p:cNvPr id="8" name="TextBox 7">
            <a:extLst>
              <a:ext uri="{FF2B5EF4-FFF2-40B4-BE49-F238E27FC236}">
                <a16:creationId xmlns:a16="http://schemas.microsoft.com/office/drawing/2014/main" id="{EFCA1D33-9FD9-7B48-ADC9-A4F083E4F90A}"/>
              </a:ext>
            </a:extLst>
          </p:cNvPr>
          <p:cNvSpPr txBox="1"/>
          <p:nvPr/>
        </p:nvSpPr>
        <p:spPr>
          <a:xfrm>
            <a:off x="5479" y="5716055"/>
            <a:ext cx="3194922" cy="369332"/>
          </a:xfrm>
          <a:prstGeom prst="rect">
            <a:avLst/>
          </a:prstGeom>
          <a:noFill/>
        </p:spPr>
        <p:txBody>
          <a:bodyPr wrap="square">
            <a:spAutoFit/>
          </a:bodyPr>
          <a:lstStyle/>
          <a:p>
            <a:r>
              <a:rPr lang="en-GB" dirty="0"/>
              <a:t>(Creswell and Creswell, 2023)</a:t>
            </a:r>
          </a:p>
        </p:txBody>
      </p:sp>
    </p:spTree>
    <p:extLst>
      <p:ext uri="{BB962C8B-B14F-4D97-AF65-F5344CB8AC3E}">
        <p14:creationId xmlns:p14="http://schemas.microsoft.com/office/powerpoint/2010/main" val="113762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A7D2A-7E58-7BB6-517E-F99AD3457C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595525-EF6E-F37B-5E22-ECFDFF6B5341}"/>
              </a:ext>
            </a:extLst>
          </p:cNvPr>
          <p:cNvSpPr>
            <a:spLocks noGrp="1"/>
          </p:cNvSpPr>
          <p:nvPr>
            <p:ph type="title"/>
          </p:nvPr>
        </p:nvSpPr>
        <p:spPr/>
        <p:txBody>
          <a:bodyPr/>
          <a:lstStyle/>
          <a:p>
            <a:r>
              <a:rPr lang="en-US" dirty="0"/>
              <a:t>Structuring your introduction section</a:t>
            </a:r>
            <a:endParaRPr lang="en-GB" dirty="0"/>
          </a:p>
        </p:txBody>
      </p:sp>
    </p:spTree>
    <p:extLst>
      <p:ext uri="{BB962C8B-B14F-4D97-AF65-F5344CB8AC3E}">
        <p14:creationId xmlns:p14="http://schemas.microsoft.com/office/powerpoint/2010/main" val="23660823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67787-8D59-2875-5FF7-EB285A04BB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ED132D-71FC-2A1B-3C4B-AD3FFCF6F1EA}"/>
              </a:ext>
            </a:extLst>
          </p:cNvPr>
          <p:cNvSpPr>
            <a:spLocks noGrp="1"/>
          </p:cNvSpPr>
          <p:nvPr>
            <p:ph type="title"/>
          </p:nvPr>
        </p:nvSpPr>
        <p:spPr/>
        <p:txBody>
          <a:bodyPr>
            <a:normAutofit/>
          </a:bodyPr>
          <a:lstStyle/>
          <a:p>
            <a:r>
              <a:rPr lang="en-US" dirty="0"/>
              <a:t>Field-specific differences</a:t>
            </a:r>
            <a:endParaRPr lang="en-GB" dirty="0"/>
          </a:p>
        </p:txBody>
      </p:sp>
      <p:sp>
        <p:nvSpPr>
          <p:cNvPr id="8" name="TextBox 7">
            <a:extLst>
              <a:ext uri="{FF2B5EF4-FFF2-40B4-BE49-F238E27FC236}">
                <a16:creationId xmlns:a16="http://schemas.microsoft.com/office/drawing/2014/main" id="{845A88B2-D9F1-FF8E-A379-B2B6835A3855}"/>
              </a:ext>
            </a:extLst>
          </p:cNvPr>
          <p:cNvSpPr txBox="1"/>
          <p:nvPr/>
        </p:nvSpPr>
        <p:spPr>
          <a:xfrm>
            <a:off x="5479" y="5716055"/>
            <a:ext cx="1823321" cy="369332"/>
          </a:xfrm>
          <a:prstGeom prst="rect">
            <a:avLst/>
          </a:prstGeom>
          <a:noFill/>
        </p:spPr>
        <p:txBody>
          <a:bodyPr wrap="square">
            <a:spAutoFit/>
          </a:bodyPr>
          <a:lstStyle/>
          <a:p>
            <a:r>
              <a:rPr lang="en-GB" dirty="0"/>
              <a:t>(</a:t>
            </a:r>
            <a:r>
              <a:rPr lang="en-GB" dirty="0" err="1"/>
              <a:t>Jaakkola</a:t>
            </a:r>
            <a:r>
              <a:rPr lang="en-GB" dirty="0"/>
              <a:t>, 2020)</a:t>
            </a:r>
          </a:p>
        </p:txBody>
      </p:sp>
      <p:sp>
        <p:nvSpPr>
          <p:cNvPr id="4" name="Content Placeholder 3">
            <a:extLst>
              <a:ext uri="{FF2B5EF4-FFF2-40B4-BE49-F238E27FC236}">
                <a16:creationId xmlns:a16="http://schemas.microsoft.com/office/drawing/2014/main" id="{5E50B803-196E-68EA-3DEC-C9DE596A65E9}"/>
              </a:ext>
            </a:extLst>
          </p:cNvPr>
          <p:cNvSpPr>
            <a:spLocks noGrp="1"/>
          </p:cNvSpPr>
          <p:nvPr>
            <p:ph idx="1"/>
          </p:nvPr>
        </p:nvSpPr>
        <p:spPr>
          <a:xfrm>
            <a:off x="3869268" y="864108"/>
            <a:ext cx="7315200" cy="1374959"/>
          </a:xfrm>
        </p:spPr>
        <p:txBody>
          <a:bodyPr/>
          <a:lstStyle/>
          <a:p>
            <a:r>
              <a:rPr lang="en-GB" dirty="0"/>
              <a:t>Potential for field specific norms in structure</a:t>
            </a:r>
          </a:p>
          <a:p>
            <a:pPr lvl="1"/>
            <a:r>
              <a:rPr lang="en-GB" dirty="0"/>
              <a:t>It can be useful to review previous publications in your field to determine these</a:t>
            </a:r>
          </a:p>
        </p:txBody>
      </p:sp>
      <p:sp>
        <p:nvSpPr>
          <p:cNvPr id="37" name="Rounded Rectangle 29">
            <a:extLst>
              <a:ext uri="{FF2B5EF4-FFF2-40B4-BE49-F238E27FC236}">
                <a16:creationId xmlns:a16="http://schemas.microsoft.com/office/drawing/2014/main" id="{A7311E89-2D39-168D-7D4A-461699792855}"/>
              </a:ext>
            </a:extLst>
          </p:cNvPr>
          <p:cNvSpPr/>
          <p:nvPr/>
        </p:nvSpPr>
        <p:spPr>
          <a:xfrm>
            <a:off x="7751311" y="2491636"/>
            <a:ext cx="3649287" cy="3121256"/>
          </a:xfrm>
          <a:prstGeom prst="roundRect">
            <a:avLst>
              <a:gd name="adj" fmla="val 3634"/>
            </a:avLst>
          </a:prstGeom>
          <a:solidFill>
            <a:sysClr val="window" lastClr="FFFFFF"/>
          </a:solidFill>
          <a:ln w="1905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Trebuchet MS" panose="020B0603020202020204"/>
              <a:ea typeface="+mn-ea"/>
              <a:cs typeface="+mn-cs"/>
            </a:endParaRPr>
          </a:p>
        </p:txBody>
      </p:sp>
      <p:sp>
        <p:nvSpPr>
          <p:cNvPr id="38" name="TextBox 37">
            <a:extLst>
              <a:ext uri="{FF2B5EF4-FFF2-40B4-BE49-F238E27FC236}">
                <a16:creationId xmlns:a16="http://schemas.microsoft.com/office/drawing/2014/main" id="{04679ED7-174F-4CD5-61CB-5265F5570167}"/>
              </a:ext>
            </a:extLst>
          </p:cNvPr>
          <p:cNvSpPr txBox="1"/>
          <p:nvPr/>
        </p:nvSpPr>
        <p:spPr>
          <a:xfrm>
            <a:off x="7867688" y="3051408"/>
            <a:ext cx="3275215" cy="435953"/>
          </a:xfrm>
          <a:prstGeom prst="rect">
            <a:avLst/>
          </a:prstGeom>
          <a:noFill/>
        </p:spPr>
        <p:txBody>
          <a:bodyPr wrap="square" rtlCol="0">
            <a:spAutoFit/>
          </a:bodyPr>
          <a:lstStyle/>
          <a:p>
            <a:pPr>
              <a:lnSpc>
                <a:spcPts val="1400"/>
              </a:lnSpc>
            </a:pPr>
            <a:r>
              <a:rPr lang="en-GB" sz="1000" dirty="0">
                <a:solidFill>
                  <a:prstClr val="black"/>
                </a:solidFill>
                <a:latin typeface="Trebuchet MS" panose="020B0603020202020204"/>
              </a:rPr>
              <a:t>Briefly contextualise work. Clear statement of article contribution.</a:t>
            </a:r>
          </a:p>
        </p:txBody>
      </p:sp>
      <p:sp>
        <p:nvSpPr>
          <p:cNvPr id="39" name="Rounded Rectangle 3">
            <a:extLst>
              <a:ext uri="{FF2B5EF4-FFF2-40B4-BE49-F238E27FC236}">
                <a16:creationId xmlns:a16="http://schemas.microsoft.com/office/drawing/2014/main" id="{E1D704A1-7A77-098A-ED51-4298AAABF3A2}"/>
              </a:ext>
            </a:extLst>
          </p:cNvPr>
          <p:cNvSpPr/>
          <p:nvPr/>
        </p:nvSpPr>
        <p:spPr>
          <a:xfrm>
            <a:off x="3869268" y="2491636"/>
            <a:ext cx="3649287" cy="3121256"/>
          </a:xfrm>
          <a:prstGeom prst="roundRect">
            <a:avLst>
              <a:gd name="adj" fmla="val 3634"/>
            </a:avLst>
          </a:prstGeom>
          <a:solidFill>
            <a:sysClr val="window" lastClr="FFFFFF"/>
          </a:solidFill>
          <a:ln w="1905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Trebuchet MS" panose="020B0603020202020204"/>
              <a:ea typeface="+mn-ea"/>
              <a:cs typeface="+mn-cs"/>
            </a:endParaRPr>
          </a:p>
        </p:txBody>
      </p:sp>
      <p:sp>
        <p:nvSpPr>
          <p:cNvPr id="40" name="TextBox 39">
            <a:extLst>
              <a:ext uri="{FF2B5EF4-FFF2-40B4-BE49-F238E27FC236}">
                <a16:creationId xmlns:a16="http://schemas.microsoft.com/office/drawing/2014/main" id="{097EB17D-2716-F3C2-A6F7-4E30A6D1C991}"/>
              </a:ext>
            </a:extLst>
          </p:cNvPr>
          <p:cNvSpPr txBox="1"/>
          <p:nvPr/>
        </p:nvSpPr>
        <p:spPr>
          <a:xfrm>
            <a:off x="3985646" y="2657890"/>
            <a:ext cx="3150524" cy="276999"/>
          </a:xfrm>
          <a:prstGeom prst="rect">
            <a:avLst/>
          </a:prstGeom>
          <a:noFill/>
        </p:spPr>
        <p:txBody>
          <a:bodyPr wrap="square" rtlCol="0">
            <a:spAutoFit/>
          </a:bodyPr>
          <a:lstStyle/>
          <a:p>
            <a:r>
              <a:rPr lang="en-GB" sz="1200" b="1" dirty="0">
                <a:solidFill>
                  <a:prstClr val="black"/>
                </a:solidFill>
                <a:latin typeface="Trebuchet MS" panose="020B0603020202020204"/>
              </a:rPr>
              <a:t>Introduction</a:t>
            </a:r>
          </a:p>
        </p:txBody>
      </p:sp>
      <p:cxnSp>
        <p:nvCxnSpPr>
          <p:cNvPr id="41" name="Straight Connector 40">
            <a:extLst>
              <a:ext uri="{FF2B5EF4-FFF2-40B4-BE49-F238E27FC236}">
                <a16:creationId xmlns:a16="http://schemas.microsoft.com/office/drawing/2014/main" id="{3A123721-C4C2-C171-EDF9-9A65BE214EB7}"/>
              </a:ext>
            </a:extLst>
          </p:cNvPr>
          <p:cNvCxnSpPr/>
          <p:nvPr/>
        </p:nvCxnSpPr>
        <p:spPr>
          <a:xfrm>
            <a:off x="6412962" y="3214842"/>
            <a:ext cx="847899" cy="0"/>
          </a:xfrm>
          <a:prstGeom prst="line">
            <a:avLst/>
          </a:prstGeom>
          <a:noFill/>
          <a:ln w="12700" cap="flat" cmpd="sng" algn="ctr">
            <a:solidFill>
              <a:sysClr val="windowText" lastClr="000000"/>
            </a:solidFill>
            <a:prstDash val="solid"/>
          </a:ln>
          <a:effectLst/>
        </p:spPr>
      </p:cxnSp>
      <p:cxnSp>
        <p:nvCxnSpPr>
          <p:cNvPr id="42" name="Straight Connector 41">
            <a:extLst>
              <a:ext uri="{FF2B5EF4-FFF2-40B4-BE49-F238E27FC236}">
                <a16:creationId xmlns:a16="http://schemas.microsoft.com/office/drawing/2014/main" id="{94EBB94C-7F58-B24F-BBEF-38F5AF7185A3}"/>
              </a:ext>
            </a:extLst>
          </p:cNvPr>
          <p:cNvCxnSpPr/>
          <p:nvPr/>
        </p:nvCxnSpPr>
        <p:spPr>
          <a:xfrm>
            <a:off x="4102024" y="3406035"/>
            <a:ext cx="3158837" cy="0"/>
          </a:xfrm>
          <a:prstGeom prst="line">
            <a:avLst/>
          </a:prstGeom>
          <a:noFill/>
          <a:ln w="12700" cap="flat" cmpd="sng" algn="ctr">
            <a:solidFill>
              <a:sysClr val="windowText" lastClr="000000"/>
            </a:solidFill>
            <a:prstDash val="solid"/>
          </a:ln>
          <a:effectLst/>
        </p:spPr>
      </p:cxnSp>
      <p:cxnSp>
        <p:nvCxnSpPr>
          <p:cNvPr id="43" name="Straight Connector 42">
            <a:extLst>
              <a:ext uri="{FF2B5EF4-FFF2-40B4-BE49-F238E27FC236}">
                <a16:creationId xmlns:a16="http://schemas.microsoft.com/office/drawing/2014/main" id="{816B4C0E-7AA9-A1F2-0419-660C7B81D44D}"/>
              </a:ext>
            </a:extLst>
          </p:cNvPr>
          <p:cNvCxnSpPr/>
          <p:nvPr/>
        </p:nvCxnSpPr>
        <p:spPr>
          <a:xfrm>
            <a:off x="4102024" y="3580603"/>
            <a:ext cx="3158837" cy="0"/>
          </a:xfrm>
          <a:prstGeom prst="line">
            <a:avLst/>
          </a:prstGeom>
          <a:noFill/>
          <a:ln w="12700" cap="flat" cmpd="sng" algn="ctr">
            <a:solidFill>
              <a:sysClr val="windowText" lastClr="000000"/>
            </a:solidFill>
            <a:prstDash val="solid"/>
          </a:ln>
          <a:effectLst/>
        </p:spPr>
      </p:cxnSp>
      <p:cxnSp>
        <p:nvCxnSpPr>
          <p:cNvPr id="44" name="Straight Connector 43">
            <a:extLst>
              <a:ext uri="{FF2B5EF4-FFF2-40B4-BE49-F238E27FC236}">
                <a16:creationId xmlns:a16="http://schemas.microsoft.com/office/drawing/2014/main" id="{95FA2B2A-805D-F6B0-F4A4-7667965B8FD8}"/>
              </a:ext>
            </a:extLst>
          </p:cNvPr>
          <p:cNvCxnSpPr/>
          <p:nvPr/>
        </p:nvCxnSpPr>
        <p:spPr>
          <a:xfrm>
            <a:off x="4102024" y="3763483"/>
            <a:ext cx="3158837" cy="0"/>
          </a:xfrm>
          <a:prstGeom prst="line">
            <a:avLst/>
          </a:prstGeom>
          <a:noFill/>
          <a:ln w="12700" cap="flat" cmpd="sng" algn="ctr">
            <a:solidFill>
              <a:sysClr val="windowText" lastClr="000000"/>
            </a:solidFill>
            <a:prstDash val="solid"/>
          </a:ln>
          <a:effectLst/>
        </p:spPr>
      </p:cxnSp>
      <p:cxnSp>
        <p:nvCxnSpPr>
          <p:cNvPr id="45" name="Straight Connector 44">
            <a:extLst>
              <a:ext uri="{FF2B5EF4-FFF2-40B4-BE49-F238E27FC236}">
                <a16:creationId xmlns:a16="http://schemas.microsoft.com/office/drawing/2014/main" id="{B0043449-F750-18B1-9F40-3F29CA526528}"/>
              </a:ext>
            </a:extLst>
          </p:cNvPr>
          <p:cNvCxnSpPr/>
          <p:nvPr/>
        </p:nvCxnSpPr>
        <p:spPr>
          <a:xfrm>
            <a:off x="4102024" y="3946363"/>
            <a:ext cx="3158837" cy="0"/>
          </a:xfrm>
          <a:prstGeom prst="line">
            <a:avLst/>
          </a:prstGeom>
          <a:noFill/>
          <a:ln w="12700" cap="flat" cmpd="sng" algn="ctr">
            <a:solidFill>
              <a:sysClr val="windowText" lastClr="000000"/>
            </a:solidFill>
            <a:prstDash val="solid"/>
          </a:ln>
          <a:effectLst/>
        </p:spPr>
      </p:cxnSp>
      <p:cxnSp>
        <p:nvCxnSpPr>
          <p:cNvPr id="46" name="Straight Connector 45">
            <a:extLst>
              <a:ext uri="{FF2B5EF4-FFF2-40B4-BE49-F238E27FC236}">
                <a16:creationId xmlns:a16="http://schemas.microsoft.com/office/drawing/2014/main" id="{ABC33DDB-A38D-FF3C-992B-0E3E275C28A2}"/>
              </a:ext>
            </a:extLst>
          </p:cNvPr>
          <p:cNvCxnSpPr/>
          <p:nvPr/>
        </p:nvCxnSpPr>
        <p:spPr>
          <a:xfrm>
            <a:off x="4102024" y="4120930"/>
            <a:ext cx="2402378" cy="0"/>
          </a:xfrm>
          <a:prstGeom prst="line">
            <a:avLst/>
          </a:prstGeom>
          <a:noFill/>
          <a:ln w="12700" cap="flat" cmpd="sng" algn="ctr">
            <a:solidFill>
              <a:sysClr val="windowText" lastClr="000000"/>
            </a:solidFill>
            <a:prstDash val="solid"/>
          </a:ln>
          <a:effectLst/>
        </p:spPr>
      </p:cxnSp>
      <p:cxnSp>
        <p:nvCxnSpPr>
          <p:cNvPr id="47" name="Straight Connector 46">
            <a:extLst>
              <a:ext uri="{FF2B5EF4-FFF2-40B4-BE49-F238E27FC236}">
                <a16:creationId xmlns:a16="http://schemas.microsoft.com/office/drawing/2014/main" id="{F8FD1CF2-9CD6-F0B7-2D7B-1CD4667B130C}"/>
              </a:ext>
            </a:extLst>
          </p:cNvPr>
          <p:cNvCxnSpPr/>
          <p:nvPr/>
        </p:nvCxnSpPr>
        <p:spPr>
          <a:xfrm>
            <a:off x="4434533" y="4295497"/>
            <a:ext cx="2826328" cy="0"/>
          </a:xfrm>
          <a:prstGeom prst="line">
            <a:avLst/>
          </a:prstGeom>
          <a:noFill/>
          <a:ln w="12700" cap="flat" cmpd="sng" algn="ctr">
            <a:solidFill>
              <a:sysClr val="windowText" lastClr="000000"/>
            </a:solidFill>
            <a:prstDash val="solid"/>
          </a:ln>
          <a:effectLst/>
        </p:spPr>
      </p:cxnSp>
      <p:cxnSp>
        <p:nvCxnSpPr>
          <p:cNvPr id="48" name="Straight Connector 47">
            <a:extLst>
              <a:ext uri="{FF2B5EF4-FFF2-40B4-BE49-F238E27FC236}">
                <a16:creationId xmlns:a16="http://schemas.microsoft.com/office/drawing/2014/main" id="{7D4A6D40-C24F-C4BF-9C6E-3E5EAD0FA473}"/>
              </a:ext>
            </a:extLst>
          </p:cNvPr>
          <p:cNvCxnSpPr/>
          <p:nvPr/>
        </p:nvCxnSpPr>
        <p:spPr>
          <a:xfrm>
            <a:off x="4102024" y="4470065"/>
            <a:ext cx="3158837" cy="0"/>
          </a:xfrm>
          <a:prstGeom prst="line">
            <a:avLst/>
          </a:prstGeom>
          <a:noFill/>
          <a:ln w="12700" cap="flat" cmpd="sng" algn="ctr">
            <a:solidFill>
              <a:sysClr val="windowText" lastClr="000000"/>
            </a:solidFill>
            <a:prstDash val="solid"/>
          </a:ln>
          <a:effectLst/>
        </p:spPr>
      </p:cxnSp>
      <p:cxnSp>
        <p:nvCxnSpPr>
          <p:cNvPr id="49" name="Straight Connector 48">
            <a:extLst>
              <a:ext uri="{FF2B5EF4-FFF2-40B4-BE49-F238E27FC236}">
                <a16:creationId xmlns:a16="http://schemas.microsoft.com/office/drawing/2014/main" id="{4975EB20-AA9C-CE6E-0728-55B3CB5C3C04}"/>
              </a:ext>
            </a:extLst>
          </p:cNvPr>
          <p:cNvCxnSpPr/>
          <p:nvPr/>
        </p:nvCxnSpPr>
        <p:spPr>
          <a:xfrm>
            <a:off x="4102024" y="4652945"/>
            <a:ext cx="3158837" cy="0"/>
          </a:xfrm>
          <a:prstGeom prst="line">
            <a:avLst/>
          </a:prstGeom>
          <a:noFill/>
          <a:ln w="12700" cap="flat" cmpd="sng" algn="ctr">
            <a:solidFill>
              <a:sysClr val="windowText" lastClr="000000"/>
            </a:solidFill>
            <a:prstDash val="solid"/>
          </a:ln>
          <a:effectLst/>
        </p:spPr>
      </p:cxnSp>
      <p:cxnSp>
        <p:nvCxnSpPr>
          <p:cNvPr id="50" name="Straight Connector 49">
            <a:extLst>
              <a:ext uri="{FF2B5EF4-FFF2-40B4-BE49-F238E27FC236}">
                <a16:creationId xmlns:a16="http://schemas.microsoft.com/office/drawing/2014/main" id="{6FD92234-5AF6-91B9-8892-D128046C95FC}"/>
              </a:ext>
            </a:extLst>
          </p:cNvPr>
          <p:cNvCxnSpPr/>
          <p:nvPr/>
        </p:nvCxnSpPr>
        <p:spPr>
          <a:xfrm>
            <a:off x="4102024" y="4835825"/>
            <a:ext cx="3158837" cy="0"/>
          </a:xfrm>
          <a:prstGeom prst="line">
            <a:avLst/>
          </a:prstGeom>
          <a:noFill/>
          <a:ln w="12700" cap="flat" cmpd="sng" algn="ctr">
            <a:solidFill>
              <a:sysClr val="windowText" lastClr="000000"/>
            </a:solidFill>
            <a:prstDash val="solid"/>
          </a:ln>
          <a:effectLst/>
        </p:spPr>
      </p:cxnSp>
      <p:cxnSp>
        <p:nvCxnSpPr>
          <p:cNvPr id="51" name="Straight Connector 50">
            <a:extLst>
              <a:ext uri="{FF2B5EF4-FFF2-40B4-BE49-F238E27FC236}">
                <a16:creationId xmlns:a16="http://schemas.microsoft.com/office/drawing/2014/main" id="{D8424978-BD84-E230-7BB0-1F68631B6323}"/>
              </a:ext>
            </a:extLst>
          </p:cNvPr>
          <p:cNvCxnSpPr/>
          <p:nvPr/>
        </p:nvCxnSpPr>
        <p:spPr>
          <a:xfrm>
            <a:off x="4102024" y="5010392"/>
            <a:ext cx="3158837" cy="0"/>
          </a:xfrm>
          <a:prstGeom prst="line">
            <a:avLst/>
          </a:prstGeom>
          <a:noFill/>
          <a:ln w="12700" cap="flat" cmpd="sng" algn="ctr">
            <a:solidFill>
              <a:sysClr val="windowText" lastClr="000000"/>
            </a:solidFill>
            <a:prstDash val="solid"/>
          </a:ln>
          <a:effectLst/>
        </p:spPr>
      </p:cxnSp>
      <p:cxnSp>
        <p:nvCxnSpPr>
          <p:cNvPr id="52" name="Straight Connector 51">
            <a:extLst>
              <a:ext uri="{FF2B5EF4-FFF2-40B4-BE49-F238E27FC236}">
                <a16:creationId xmlns:a16="http://schemas.microsoft.com/office/drawing/2014/main" id="{13B537BC-F69A-31B7-F319-B825EEE2C4D4}"/>
              </a:ext>
            </a:extLst>
          </p:cNvPr>
          <p:cNvCxnSpPr/>
          <p:nvPr/>
        </p:nvCxnSpPr>
        <p:spPr>
          <a:xfrm>
            <a:off x="4102024" y="5184960"/>
            <a:ext cx="3158837" cy="0"/>
          </a:xfrm>
          <a:prstGeom prst="line">
            <a:avLst/>
          </a:prstGeom>
          <a:noFill/>
          <a:ln w="12700" cap="flat" cmpd="sng" algn="ctr">
            <a:solidFill>
              <a:sysClr val="windowText" lastClr="000000"/>
            </a:solidFill>
            <a:prstDash val="solid"/>
          </a:ln>
          <a:effectLst/>
        </p:spPr>
      </p:cxnSp>
      <p:sp>
        <p:nvSpPr>
          <p:cNvPr id="53" name="TextBox 52">
            <a:extLst>
              <a:ext uri="{FF2B5EF4-FFF2-40B4-BE49-F238E27FC236}">
                <a16:creationId xmlns:a16="http://schemas.microsoft.com/office/drawing/2014/main" id="{9360DAED-A158-73AB-5180-9B589162CB71}"/>
              </a:ext>
            </a:extLst>
          </p:cNvPr>
          <p:cNvSpPr txBox="1"/>
          <p:nvPr/>
        </p:nvSpPr>
        <p:spPr>
          <a:xfrm>
            <a:off x="3985646" y="3051408"/>
            <a:ext cx="3150524" cy="246221"/>
          </a:xfrm>
          <a:prstGeom prst="rect">
            <a:avLst/>
          </a:prstGeom>
          <a:noFill/>
        </p:spPr>
        <p:txBody>
          <a:bodyPr wrap="square" rtlCol="0">
            <a:spAutoFit/>
          </a:bodyPr>
          <a:lstStyle/>
          <a:p>
            <a:r>
              <a:rPr lang="en-GB" sz="1000" dirty="0">
                <a:solidFill>
                  <a:prstClr val="black"/>
                </a:solidFill>
                <a:latin typeface="Trebuchet MS" panose="020B0603020202020204"/>
              </a:rPr>
              <a:t>Giving context, building up to purpose…</a:t>
            </a:r>
          </a:p>
        </p:txBody>
      </p:sp>
      <p:sp>
        <p:nvSpPr>
          <p:cNvPr id="54" name="TextBox 53">
            <a:extLst>
              <a:ext uri="{FF2B5EF4-FFF2-40B4-BE49-F238E27FC236}">
                <a16:creationId xmlns:a16="http://schemas.microsoft.com/office/drawing/2014/main" id="{8EA7C554-D821-DD77-3504-B5FA00165106}"/>
              </a:ext>
            </a:extLst>
          </p:cNvPr>
          <p:cNvSpPr txBox="1"/>
          <p:nvPr/>
        </p:nvSpPr>
        <p:spPr>
          <a:xfrm>
            <a:off x="4293215" y="5194281"/>
            <a:ext cx="3150524" cy="246221"/>
          </a:xfrm>
          <a:prstGeom prst="rect">
            <a:avLst/>
          </a:prstGeom>
          <a:noFill/>
        </p:spPr>
        <p:txBody>
          <a:bodyPr wrap="square" rtlCol="0">
            <a:spAutoFit/>
          </a:bodyPr>
          <a:lstStyle/>
          <a:p>
            <a:r>
              <a:rPr lang="en-GB" sz="1000" dirty="0">
                <a:solidFill>
                  <a:prstClr val="black"/>
                </a:solidFill>
                <a:latin typeface="Trebuchet MS" panose="020B0603020202020204"/>
              </a:rPr>
              <a:t>Clear, concise clarification of article contribution.</a:t>
            </a:r>
          </a:p>
        </p:txBody>
      </p:sp>
      <p:cxnSp>
        <p:nvCxnSpPr>
          <p:cNvPr id="55" name="Straight Connector 54">
            <a:extLst>
              <a:ext uri="{FF2B5EF4-FFF2-40B4-BE49-F238E27FC236}">
                <a16:creationId xmlns:a16="http://schemas.microsoft.com/office/drawing/2014/main" id="{6D703B80-E911-A960-34B4-B68E34D5EF3D}"/>
              </a:ext>
            </a:extLst>
          </p:cNvPr>
          <p:cNvCxnSpPr/>
          <p:nvPr/>
        </p:nvCxnSpPr>
        <p:spPr>
          <a:xfrm>
            <a:off x="4102024" y="5355447"/>
            <a:ext cx="233666" cy="0"/>
          </a:xfrm>
          <a:prstGeom prst="line">
            <a:avLst/>
          </a:prstGeom>
          <a:noFill/>
          <a:ln w="12700" cap="flat" cmpd="sng" algn="ctr">
            <a:solidFill>
              <a:sysClr val="windowText" lastClr="000000"/>
            </a:solidFill>
            <a:prstDash val="solid"/>
          </a:ln>
          <a:effectLst/>
        </p:spPr>
      </p:cxnSp>
      <p:sp>
        <p:nvSpPr>
          <p:cNvPr id="56" name="TextBox 55">
            <a:extLst>
              <a:ext uri="{FF2B5EF4-FFF2-40B4-BE49-F238E27FC236}">
                <a16:creationId xmlns:a16="http://schemas.microsoft.com/office/drawing/2014/main" id="{0FA725B4-9967-88E1-EF14-8D94E25D0D8E}"/>
              </a:ext>
            </a:extLst>
          </p:cNvPr>
          <p:cNvSpPr txBox="1"/>
          <p:nvPr/>
        </p:nvSpPr>
        <p:spPr>
          <a:xfrm>
            <a:off x="7867689" y="2657890"/>
            <a:ext cx="3150524" cy="276999"/>
          </a:xfrm>
          <a:prstGeom prst="rect">
            <a:avLst/>
          </a:prstGeom>
          <a:noFill/>
        </p:spPr>
        <p:txBody>
          <a:bodyPr wrap="square" rtlCol="0">
            <a:spAutoFit/>
          </a:bodyPr>
          <a:lstStyle/>
          <a:p>
            <a:r>
              <a:rPr lang="en-GB" sz="1200" b="1" dirty="0">
                <a:solidFill>
                  <a:prstClr val="black"/>
                </a:solidFill>
                <a:latin typeface="Trebuchet MS" panose="020B0603020202020204"/>
              </a:rPr>
              <a:t>Introduction</a:t>
            </a:r>
          </a:p>
        </p:txBody>
      </p:sp>
      <p:cxnSp>
        <p:nvCxnSpPr>
          <p:cNvPr id="57" name="Straight Connector 56">
            <a:extLst>
              <a:ext uri="{FF2B5EF4-FFF2-40B4-BE49-F238E27FC236}">
                <a16:creationId xmlns:a16="http://schemas.microsoft.com/office/drawing/2014/main" id="{9BBCD36C-E3D7-9A26-9CB3-1760F99F7536}"/>
              </a:ext>
            </a:extLst>
          </p:cNvPr>
          <p:cNvCxnSpPr/>
          <p:nvPr/>
        </p:nvCxnSpPr>
        <p:spPr>
          <a:xfrm>
            <a:off x="8767196" y="3406035"/>
            <a:ext cx="2375708" cy="0"/>
          </a:xfrm>
          <a:prstGeom prst="line">
            <a:avLst/>
          </a:prstGeom>
          <a:noFill/>
          <a:ln w="12700" cap="flat" cmpd="sng" algn="ctr">
            <a:solidFill>
              <a:sysClr val="windowText" lastClr="000000"/>
            </a:solidFill>
            <a:prstDash val="solid"/>
          </a:ln>
          <a:effectLst/>
        </p:spPr>
      </p:cxnSp>
      <p:cxnSp>
        <p:nvCxnSpPr>
          <p:cNvPr id="58" name="Straight Connector 57">
            <a:extLst>
              <a:ext uri="{FF2B5EF4-FFF2-40B4-BE49-F238E27FC236}">
                <a16:creationId xmlns:a16="http://schemas.microsoft.com/office/drawing/2014/main" id="{614CF45B-10E8-CE94-DD36-00EA49041071}"/>
              </a:ext>
            </a:extLst>
          </p:cNvPr>
          <p:cNvCxnSpPr/>
          <p:nvPr/>
        </p:nvCxnSpPr>
        <p:spPr>
          <a:xfrm>
            <a:off x="7984067" y="3580603"/>
            <a:ext cx="3158837" cy="0"/>
          </a:xfrm>
          <a:prstGeom prst="line">
            <a:avLst/>
          </a:prstGeom>
          <a:noFill/>
          <a:ln w="12700" cap="flat" cmpd="sng" algn="ctr">
            <a:solidFill>
              <a:sysClr val="windowText" lastClr="000000"/>
            </a:solidFill>
            <a:prstDash val="solid"/>
          </a:ln>
          <a:effectLst/>
        </p:spPr>
      </p:cxnSp>
      <p:cxnSp>
        <p:nvCxnSpPr>
          <p:cNvPr id="59" name="Straight Connector 58">
            <a:extLst>
              <a:ext uri="{FF2B5EF4-FFF2-40B4-BE49-F238E27FC236}">
                <a16:creationId xmlns:a16="http://schemas.microsoft.com/office/drawing/2014/main" id="{A815B934-AB7B-D868-2054-3223AB74EE88}"/>
              </a:ext>
            </a:extLst>
          </p:cNvPr>
          <p:cNvCxnSpPr/>
          <p:nvPr/>
        </p:nvCxnSpPr>
        <p:spPr>
          <a:xfrm>
            <a:off x="7984067" y="3763483"/>
            <a:ext cx="3158837" cy="0"/>
          </a:xfrm>
          <a:prstGeom prst="line">
            <a:avLst/>
          </a:prstGeom>
          <a:noFill/>
          <a:ln w="12700" cap="flat" cmpd="sng" algn="ctr">
            <a:solidFill>
              <a:sysClr val="windowText" lastClr="000000"/>
            </a:solidFill>
            <a:prstDash val="solid"/>
          </a:ln>
          <a:effectLst/>
        </p:spPr>
      </p:cxnSp>
      <p:cxnSp>
        <p:nvCxnSpPr>
          <p:cNvPr id="60" name="Straight Connector 59">
            <a:extLst>
              <a:ext uri="{FF2B5EF4-FFF2-40B4-BE49-F238E27FC236}">
                <a16:creationId xmlns:a16="http://schemas.microsoft.com/office/drawing/2014/main" id="{C4106F8C-A526-2CE7-6D8B-AF81E098CCBA}"/>
              </a:ext>
            </a:extLst>
          </p:cNvPr>
          <p:cNvCxnSpPr/>
          <p:nvPr/>
        </p:nvCxnSpPr>
        <p:spPr>
          <a:xfrm>
            <a:off x="7984067" y="3946363"/>
            <a:ext cx="3158837" cy="0"/>
          </a:xfrm>
          <a:prstGeom prst="line">
            <a:avLst/>
          </a:prstGeom>
          <a:noFill/>
          <a:ln w="12700" cap="flat" cmpd="sng" algn="ctr">
            <a:solidFill>
              <a:sysClr val="windowText" lastClr="000000"/>
            </a:solidFill>
            <a:prstDash val="solid"/>
          </a:ln>
          <a:effectLst/>
        </p:spPr>
      </p:cxnSp>
      <p:cxnSp>
        <p:nvCxnSpPr>
          <p:cNvPr id="61" name="Straight Connector 60">
            <a:extLst>
              <a:ext uri="{FF2B5EF4-FFF2-40B4-BE49-F238E27FC236}">
                <a16:creationId xmlns:a16="http://schemas.microsoft.com/office/drawing/2014/main" id="{B5F197BA-508B-3B6A-AFCB-3B656DA003A7}"/>
              </a:ext>
            </a:extLst>
          </p:cNvPr>
          <p:cNvCxnSpPr/>
          <p:nvPr/>
        </p:nvCxnSpPr>
        <p:spPr>
          <a:xfrm>
            <a:off x="7984067" y="4120930"/>
            <a:ext cx="2402378" cy="0"/>
          </a:xfrm>
          <a:prstGeom prst="line">
            <a:avLst/>
          </a:prstGeom>
          <a:noFill/>
          <a:ln w="12700" cap="flat" cmpd="sng" algn="ctr">
            <a:solidFill>
              <a:sysClr val="windowText" lastClr="000000"/>
            </a:solidFill>
            <a:prstDash val="solid"/>
          </a:ln>
          <a:effectLst/>
        </p:spPr>
      </p:cxnSp>
      <p:cxnSp>
        <p:nvCxnSpPr>
          <p:cNvPr id="62" name="Straight Connector 61">
            <a:extLst>
              <a:ext uri="{FF2B5EF4-FFF2-40B4-BE49-F238E27FC236}">
                <a16:creationId xmlns:a16="http://schemas.microsoft.com/office/drawing/2014/main" id="{8D426319-EE88-594B-D06D-6A93C9272164}"/>
              </a:ext>
            </a:extLst>
          </p:cNvPr>
          <p:cNvCxnSpPr/>
          <p:nvPr/>
        </p:nvCxnSpPr>
        <p:spPr>
          <a:xfrm>
            <a:off x="7984067" y="4835825"/>
            <a:ext cx="3158837" cy="0"/>
          </a:xfrm>
          <a:prstGeom prst="line">
            <a:avLst/>
          </a:prstGeom>
          <a:noFill/>
          <a:ln w="12700" cap="flat" cmpd="sng" algn="ctr">
            <a:solidFill>
              <a:sysClr val="windowText" lastClr="000000"/>
            </a:solidFill>
            <a:prstDash val="solid"/>
          </a:ln>
          <a:effectLst/>
        </p:spPr>
      </p:cxnSp>
      <p:cxnSp>
        <p:nvCxnSpPr>
          <p:cNvPr id="63" name="Straight Connector 62">
            <a:extLst>
              <a:ext uri="{FF2B5EF4-FFF2-40B4-BE49-F238E27FC236}">
                <a16:creationId xmlns:a16="http://schemas.microsoft.com/office/drawing/2014/main" id="{36E500A7-7701-239D-2FDF-FDEDFB19BF43}"/>
              </a:ext>
            </a:extLst>
          </p:cNvPr>
          <p:cNvCxnSpPr/>
          <p:nvPr/>
        </p:nvCxnSpPr>
        <p:spPr>
          <a:xfrm>
            <a:off x="7984067" y="5010392"/>
            <a:ext cx="3158837" cy="0"/>
          </a:xfrm>
          <a:prstGeom prst="line">
            <a:avLst/>
          </a:prstGeom>
          <a:noFill/>
          <a:ln w="12700" cap="flat" cmpd="sng" algn="ctr">
            <a:solidFill>
              <a:sysClr val="windowText" lastClr="000000"/>
            </a:solidFill>
            <a:prstDash val="solid"/>
          </a:ln>
          <a:effectLst/>
        </p:spPr>
      </p:cxnSp>
      <p:cxnSp>
        <p:nvCxnSpPr>
          <p:cNvPr id="64" name="Straight Connector 63">
            <a:extLst>
              <a:ext uri="{FF2B5EF4-FFF2-40B4-BE49-F238E27FC236}">
                <a16:creationId xmlns:a16="http://schemas.microsoft.com/office/drawing/2014/main" id="{E27EBF01-E1C2-618A-E51B-6687319B871C}"/>
              </a:ext>
            </a:extLst>
          </p:cNvPr>
          <p:cNvCxnSpPr/>
          <p:nvPr/>
        </p:nvCxnSpPr>
        <p:spPr>
          <a:xfrm>
            <a:off x="7984067" y="5184960"/>
            <a:ext cx="3158837" cy="0"/>
          </a:xfrm>
          <a:prstGeom prst="line">
            <a:avLst/>
          </a:prstGeom>
          <a:noFill/>
          <a:ln w="12700" cap="flat" cmpd="sng" algn="ctr">
            <a:solidFill>
              <a:sysClr val="windowText" lastClr="000000"/>
            </a:solidFill>
            <a:prstDash val="solid"/>
          </a:ln>
          <a:effectLst/>
        </p:spPr>
      </p:cxnSp>
      <p:cxnSp>
        <p:nvCxnSpPr>
          <p:cNvPr id="65" name="Straight Connector 64">
            <a:extLst>
              <a:ext uri="{FF2B5EF4-FFF2-40B4-BE49-F238E27FC236}">
                <a16:creationId xmlns:a16="http://schemas.microsoft.com/office/drawing/2014/main" id="{477A369F-1BE9-8140-0F31-E46A17B49DAB}"/>
              </a:ext>
            </a:extLst>
          </p:cNvPr>
          <p:cNvCxnSpPr/>
          <p:nvPr/>
        </p:nvCxnSpPr>
        <p:spPr>
          <a:xfrm>
            <a:off x="7984067" y="5355447"/>
            <a:ext cx="3158836" cy="0"/>
          </a:xfrm>
          <a:prstGeom prst="line">
            <a:avLst/>
          </a:prstGeom>
          <a:noFill/>
          <a:ln w="12700" cap="flat" cmpd="sng" algn="ctr">
            <a:solidFill>
              <a:sysClr val="windowText" lastClr="000000"/>
            </a:solidFill>
            <a:prstDash val="solid"/>
          </a:ln>
          <a:effectLst/>
        </p:spPr>
      </p:cxnSp>
      <p:sp>
        <p:nvSpPr>
          <p:cNvPr id="66" name="TextBox 65">
            <a:extLst>
              <a:ext uri="{FF2B5EF4-FFF2-40B4-BE49-F238E27FC236}">
                <a16:creationId xmlns:a16="http://schemas.microsoft.com/office/drawing/2014/main" id="{BF6E573D-C365-E2B3-DBF6-137FA4A28D2A}"/>
              </a:ext>
            </a:extLst>
          </p:cNvPr>
          <p:cNvSpPr txBox="1"/>
          <p:nvPr/>
        </p:nvSpPr>
        <p:spPr>
          <a:xfrm>
            <a:off x="7867689" y="4355684"/>
            <a:ext cx="3150524" cy="276999"/>
          </a:xfrm>
          <a:prstGeom prst="rect">
            <a:avLst/>
          </a:prstGeom>
          <a:noFill/>
        </p:spPr>
        <p:txBody>
          <a:bodyPr wrap="square" rtlCol="0">
            <a:spAutoFit/>
          </a:bodyPr>
          <a:lstStyle/>
          <a:p>
            <a:r>
              <a:rPr lang="en-GB" sz="1200" b="1" dirty="0">
                <a:solidFill>
                  <a:prstClr val="black"/>
                </a:solidFill>
                <a:latin typeface="Trebuchet MS" panose="020B0603020202020204"/>
              </a:rPr>
              <a:t>Literature Review</a:t>
            </a:r>
          </a:p>
        </p:txBody>
      </p:sp>
    </p:spTree>
    <p:extLst>
      <p:ext uri="{BB962C8B-B14F-4D97-AF65-F5344CB8AC3E}">
        <p14:creationId xmlns:p14="http://schemas.microsoft.com/office/powerpoint/2010/main" val="30317080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3B0DC-42A6-3778-31D5-0012727FF8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EE8C8B-E0FE-4B0B-570D-F2E1D7C0CE00}"/>
              </a:ext>
            </a:extLst>
          </p:cNvPr>
          <p:cNvSpPr>
            <a:spLocks noGrp="1"/>
          </p:cNvSpPr>
          <p:nvPr>
            <p:ph type="title"/>
          </p:nvPr>
        </p:nvSpPr>
        <p:spPr/>
        <p:txBody>
          <a:bodyPr>
            <a:normAutofit/>
          </a:bodyPr>
          <a:lstStyle/>
          <a:p>
            <a:r>
              <a:rPr lang="en-GB" dirty="0"/>
              <a:t>Introducing your research</a:t>
            </a:r>
          </a:p>
        </p:txBody>
      </p:sp>
      <p:sp>
        <p:nvSpPr>
          <p:cNvPr id="4" name="Content Placeholder 3">
            <a:extLst>
              <a:ext uri="{FF2B5EF4-FFF2-40B4-BE49-F238E27FC236}">
                <a16:creationId xmlns:a16="http://schemas.microsoft.com/office/drawing/2014/main" id="{260280FF-BE2C-D567-896C-74A15D37BE4C}"/>
              </a:ext>
            </a:extLst>
          </p:cNvPr>
          <p:cNvSpPr>
            <a:spLocks noGrp="1"/>
          </p:cNvSpPr>
          <p:nvPr>
            <p:ph idx="1"/>
          </p:nvPr>
        </p:nvSpPr>
        <p:spPr/>
        <p:txBody>
          <a:bodyPr/>
          <a:lstStyle/>
          <a:p>
            <a:endParaRPr lang="en-GB" dirty="0"/>
          </a:p>
        </p:txBody>
      </p:sp>
      <p:graphicFrame>
        <p:nvGraphicFramePr>
          <p:cNvPr id="7" name="Table 6">
            <a:extLst>
              <a:ext uri="{FF2B5EF4-FFF2-40B4-BE49-F238E27FC236}">
                <a16:creationId xmlns:a16="http://schemas.microsoft.com/office/drawing/2014/main" id="{EFE09F5E-D8C5-A591-6D31-CF8A7E3C182D}"/>
              </a:ext>
            </a:extLst>
          </p:cNvPr>
          <p:cNvGraphicFramePr>
            <a:graphicFrameLocks noGrp="1"/>
          </p:cNvGraphicFramePr>
          <p:nvPr/>
        </p:nvGraphicFramePr>
        <p:xfrm>
          <a:off x="3772181" y="1153020"/>
          <a:ext cx="7738501" cy="4572000"/>
        </p:xfrm>
        <a:graphic>
          <a:graphicData uri="http://schemas.openxmlformats.org/drawingml/2006/table">
            <a:tbl>
              <a:tblPr firstRow="1" bandRow="1"/>
              <a:tblGrid>
                <a:gridCol w="1227582">
                  <a:extLst>
                    <a:ext uri="{9D8B030D-6E8A-4147-A177-3AD203B41FA5}">
                      <a16:colId xmlns:a16="http://schemas.microsoft.com/office/drawing/2014/main" val="280832104"/>
                    </a:ext>
                  </a:extLst>
                </a:gridCol>
                <a:gridCol w="3920119">
                  <a:extLst>
                    <a:ext uri="{9D8B030D-6E8A-4147-A177-3AD203B41FA5}">
                      <a16:colId xmlns:a16="http://schemas.microsoft.com/office/drawing/2014/main" val="3590773905"/>
                    </a:ext>
                  </a:extLst>
                </a:gridCol>
                <a:gridCol w="2590800">
                  <a:extLst>
                    <a:ext uri="{9D8B030D-6E8A-4147-A177-3AD203B41FA5}">
                      <a16:colId xmlns:a16="http://schemas.microsoft.com/office/drawing/2014/main" val="3448065537"/>
                    </a:ext>
                  </a:extLst>
                </a:gridCol>
              </a:tblGrid>
              <a:tr h="195263">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endParaRPr lang="en-GB" sz="900" b="1"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8094">
                        <a:lumMod val="40000"/>
                        <a:lumOff val="60000"/>
                      </a:srgbClr>
                    </a:solidFill>
                  </a:tcPr>
                </a:tc>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b="1" dirty="0">
                          <a:solidFill>
                            <a:sysClr val="windowText" lastClr="000000"/>
                          </a:solidFill>
                        </a:rPr>
                        <a:t>Often present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8094">
                        <a:lumMod val="40000"/>
                        <a:lumOff val="60000"/>
                      </a:srgbClr>
                    </a:solidFill>
                  </a:tcPr>
                </a:tc>
                <a:tc>
                  <a:txBody>
                    <a:bodyPr/>
                    <a:lstStyle/>
                    <a:p>
                      <a:r>
                        <a:rPr lang="en-GB" sz="900" b="1" dirty="0">
                          <a:solidFill>
                            <a:sysClr val="windowText" lastClr="000000"/>
                          </a:solidFill>
                        </a:rPr>
                        <a:t>Occasionally present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8094">
                        <a:lumMod val="40000"/>
                        <a:lumOff val="60000"/>
                      </a:srgbClr>
                    </a:solidFill>
                  </a:tcPr>
                </a:tc>
                <a:extLst>
                  <a:ext uri="{0D108BD9-81ED-4DB2-BD59-A6C34878D82A}">
                    <a16:rowId xmlns:a16="http://schemas.microsoft.com/office/drawing/2014/main" val="1034414948"/>
                  </a:ext>
                </a:extLst>
              </a:tr>
              <a:tr h="195263">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b="1" dirty="0">
                          <a:solidFill>
                            <a:sysClr val="windowText" lastClr="000000"/>
                          </a:solidFill>
                        </a:rPr>
                        <a:t>Move 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8094">
                        <a:lumMod val="20000"/>
                        <a:lumOff val="80000"/>
                      </a:srgbClr>
                    </a:solidFill>
                  </a:tcPr>
                </a:tc>
                <a:tc gridSpan="2">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b="1" dirty="0">
                          <a:solidFill>
                            <a:sysClr val="windowText" lastClr="000000"/>
                          </a:solidFill>
                        </a:rPr>
                        <a:t>Establishing a territory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8094">
                        <a:lumMod val="20000"/>
                        <a:lumOff val="80000"/>
                      </a:srgbClr>
                    </a:solidFill>
                  </a:tcPr>
                </a:tc>
                <a:tc hMerge="1">
                  <a:txBody>
                    <a:bodyPr/>
                    <a:lstStyle/>
                    <a:p>
                      <a:endParaRPr lang="en-GB" sz="900" b="1"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8094">
                        <a:lumMod val="20000"/>
                        <a:lumOff val="80000"/>
                      </a:srgbClr>
                    </a:solidFill>
                  </a:tcPr>
                </a:tc>
                <a:extLst>
                  <a:ext uri="{0D108BD9-81ED-4DB2-BD59-A6C34878D82A}">
                    <a16:rowId xmlns:a16="http://schemas.microsoft.com/office/drawing/2014/main" val="1134512486"/>
                  </a:ext>
                </a:extLst>
              </a:tr>
              <a:tr h="195263">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i="1" dirty="0">
                          <a:solidFill>
                            <a:sysClr val="windowText" lastClr="000000"/>
                          </a:solidFill>
                        </a:rPr>
                        <a:t>   Step 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dirty="0">
                          <a:solidFill>
                            <a:sysClr val="windowText" lastClr="000000"/>
                          </a:solidFill>
                        </a:rPr>
                        <a:t>Claiming centrality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lang="en-GB" sz="900"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37288224"/>
                  </a:ext>
                </a:extLst>
              </a:tr>
              <a:tr h="195263">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i="1" dirty="0">
                          <a:solidFill>
                            <a:sysClr val="windowText" lastClr="000000"/>
                          </a:solidFill>
                        </a:rPr>
                        <a:t>   Step 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dirty="0">
                          <a:solidFill>
                            <a:sysClr val="windowText" lastClr="000000"/>
                          </a:solidFill>
                        </a:rPr>
                        <a:t>Making topic</a:t>
                      </a:r>
                      <a:r>
                        <a:rPr lang="en-GB" sz="900" baseline="0" dirty="0">
                          <a:solidFill>
                            <a:sysClr val="windowText" lastClr="000000"/>
                          </a:solidFill>
                        </a:rPr>
                        <a:t> generalisations and giving background information</a:t>
                      </a:r>
                      <a:endParaRPr lang="en-GB" sz="900"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GB" sz="900" dirty="0">
                          <a:solidFill>
                            <a:sysClr val="windowText" lastClr="000000"/>
                          </a:solidFill>
                        </a:rPr>
                        <a:t>Research parameters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411279947"/>
                  </a:ext>
                </a:extLst>
              </a:tr>
              <a:tr h="195263">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i="1" dirty="0">
                          <a:solidFill>
                            <a:sysClr val="windowText" lastClr="000000"/>
                          </a:solidFill>
                        </a:rPr>
                        <a:t>   Step 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dirty="0">
                          <a:solidFill>
                            <a:sysClr val="windowText" lastClr="000000"/>
                          </a:solidFill>
                        </a:rPr>
                        <a:t>Defining terms (</a:t>
                      </a:r>
                      <a:r>
                        <a:rPr lang="en-GB" sz="900" dirty="0" err="1">
                          <a:solidFill>
                            <a:sysClr val="windowText" lastClr="000000"/>
                          </a:solidFill>
                        </a:rPr>
                        <a:t>Eng</a:t>
                      </a:r>
                      <a:r>
                        <a:rPr lang="en-GB" sz="900" dirty="0">
                          <a:solidFill>
                            <a:sysClr val="windowText" lastClr="000000"/>
                          </a:solidFill>
                        </a:rPr>
                        <a:t>, Arts, </a:t>
                      </a:r>
                      <a:r>
                        <a:rPr lang="en-GB" sz="900" dirty="0" err="1">
                          <a:solidFill>
                            <a:sysClr val="windowText" lastClr="000000"/>
                          </a:solidFill>
                        </a:rPr>
                        <a:t>Soc</a:t>
                      </a:r>
                      <a:r>
                        <a:rPr lang="en-GB" sz="900" baseline="0" dirty="0">
                          <a:solidFill>
                            <a:sysClr val="windowText" lastClr="000000"/>
                          </a:solidFill>
                        </a:rPr>
                        <a:t> </a:t>
                      </a:r>
                      <a:r>
                        <a:rPr lang="en-GB" sz="900" baseline="0" dirty="0" err="1">
                          <a:solidFill>
                            <a:sysClr val="windowText" lastClr="000000"/>
                          </a:solidFill>
                        </a:rPr>
                        <a:t>Sci</a:t>
                      </a:r>
                      <a:r>
                        <a:rPr lang="en-GB" sz="900" baseline="0" dirty="0">
                          <a:solidFill>
                            <a:sysClr val="windowText" lastClr="000000"/>
                          </a:solidFill>
                        </a:rPr>
                        <a:t>)</a:t>
                      </a:r>
                      <a:endParaRPr lang="en-GB" sz="900"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lang="en-GB" sz="900"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984417056"/>
                  </a:ext>
                </a:extLst>
              </a:tr>
              <a:tr h="195263">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i="1" dirty="0">
                          <a:solidFill>
                            <a:sysClr val="windowText" lastClr="000000"/>
                          </a:solidFill>
                        </a:rPr>
                        <a:t>   Step 4</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dirty="0">
                          <a:solidFill>
                            <a:sysClr val="windowText" lastClr="000000"/>
                          </a:solidFill>
                        </a:rPr>
                        <a:t>Reviewing previous research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lang="en-GB" sz="900"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491758545"/>
                  </a:ext>
                </a:extLst>
              </a:tr>
              <a:tr h="195263">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b="1" dirty="0">
                          <a:solidFill>
                            <a:sysClr val="windowText" lastClr="000000"/>
                          </a:solidFill>
                        </a:rPr>
                        <a:t>Move 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8094">
                        <a:lumMod val="20000"/>
                        <a:lumOff val="80000"/>
                      </a:srgbClr>
                    </a:solidFill>
                  </a:tcPr>
                </a:tc>
                <a:tc gridSpan="2">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b="1" dirty="0">
                          <a:solidFill>
                            <a:sysClr val="windowText" lastClr="000000"/>
                          </a:solidFill>
                        </a:rPr>
                        <a:t>Establishing a niche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8094">
                        <a:lumMod val="20000"/>
                        <a:lumOff val="80000"/>
                      </a:srgbClr>
                    </a:solidFill>
                  </a:tcPr>
                </a:tc>
                <a:tc hMerge="1">
                  <a:txBody>
                    <a:bodyPr/>
                    <a:lstStyle/>
                    <a:p>
                      <a:endParaRPr lang="en-GB" sz="900" b="1"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8094">
                        <a:lumMod val="20000"/>
                        <a:lumOff val="80000"/>
                      </a:srgbClr>
                    </a:solidFill>
                  </a:tcPr>
                </a:tc>
                <a:extLst>
                  <a:ext uri="{0D108BD9-81ED-4DB2-BD59-A6C34878D82A}">
                    <a16:rowId xmlns:a16="http://schemas.microsoft.com/office/drawing/2014/main" val="580600877"/>
                  </a:ext>
                </a:extLst>
              </a:tr>
              <a:tr h="195263">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i="1" dirty="0">
                          <a:solidFill>
                            <a:sysClr val="windowText" lastClr="000000"/>
                          </a:solidFill>
                        </a:rPr>
                        <a:t>   Step 1 (A)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dirty="0">
                          <a:solidFill>
                            <a:sysClr val="windowText" lastClr="000000"/>
                          </a:solidFill>
                        </a:rPr>
                        <a:t>Indicating a gap in research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lang="en-GB" sz="900"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128292918"/>
                  </a:ext>
                </a:extLst>
              </a:tr>
              <a:tr h="195263">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i="1" dirty="0">
                          <a:solidFill>
                            <a:sysClr val="windowText" lastClr="000000"/>
                          </a:solidFill>
                        </a:rPr>
                        <a:t>   Step 1 (B)</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dirty="0">
                          <a:solidFill>
                            <a:sysClr val="windowText" lastClr="000000"/>
                          </a:solidFill>
                        </a:rPr>
                        <a:t>Indicating</a:t>
                      </a:r>
                      <a:r>
                        <a:rPr lang="en-GB" sz="900" baseline="0" dirty="0">
                          <a:solidFill>
                            <a:sysClr val="windowText" lastClr="000000"/>
                          </a:solidFill>
                        </a:rPr>
                        <a:t> a problem or need</a:t>
                      </a:r>
                      <a:endParaRPr lang="en-GB" sz="900"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lang="en-GB" sz="900"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314495779"/>
                  </a:ext>
                </a:extLst>
              </a:tr>
              <a:tr h="195263">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i="1" dirty="0">
                          <a:solidFill>
                            <a:sysClr val="windowText" lastClr="000000"/>
                          </a:solidFill>
                        </a:rPr>
                        <a:t>   Step 1 (C)</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dirty="0">
                          <a:solidFill>
                            <a:sysClr val="windowText" lastClr="000000"/>
                          </a:solidFill>
                        </a:rPr>
                        <a:t>Question-raising (</a:t>
                      </a:r>
                      <a:r>
                        <a:rPr lang="en-GB" sz="900" dirty="0" err="1">
                          <a:solidFill>
                            <a:sysClr val="windowText" lastClr="000000"/>
                          </a:solidFill>
                        </a:rPr>
                        <a:t>Soc</a:t>
                      </a:r>
                      <a:r>
                        <a:rPr lang="en-GB" sz="900" dirty="0">
                          <a:solidFill>
                            <a:sysClr val="windowText" lastClr="000000"/>
                          </a:solidFill>
                        </a:rPr>
                        <a:t> </a:t>
                      </a:r>
                      <a:r>
                        <a:rPr lang="en-GB" sz="900" dirty="0" err="1">
                          <a:solidFill>
                            <a:sysClr val="windowText" lastClr="000000"/>
                          </a:solidFill>
                        </a:rPr>
                        <a:t>Sci</a:t>
                      </a:r>
                      <a:r>
                        <a:rPr lang="en-GB" sz="900" dirty="0">
                          <a:solidFill>
                            <a:sysClr val="windowText" lastClr="000000"/>
                          </a:solidFill>
                        </a:rPr>
                        <a:t>, Arts)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GB" sz="900">
                          <a:solidFill>
                            <a:sysClr val="windowText" lastClr="000000"/>
                          </a:solidFill>
                        </a:rPr>
                        <a:t>Counter-claiming</a:t>
                      </a:r>
                      <a:endParaRPr lang="en-GB" sz="900"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12789447"/>
                  </a:ext>
                </a:extLst>
              </a:tr>
              <a:tr h="195263">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i="1" dirty="0">
                          <a:solidFill>
                            <a:sysClr val="windowText" lastClr="000000"/>
                          </a:solidFill>
                        </a:rPr>
                        <a:t>   Step 1 (D)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dirty="0">
                          <a:solidFill>
                            <a:sysClr val="windowText" lastClr="000000"/>
                          </a:solidFill>
                        </a:rPr>
                        <a:t>Continuing a tradition (Medicine, </a:t>
                      </a:r>
                      <a:r>
                        <a:rPr lang="en-GB" sz="900" dirty="0" err="1">
                          <a:solidFill>
                            <a:sysClr val="windowText" lastClr="000000"/>
                          </a:solidFill>
                        </a:rPr>
                        <a:t>Soc</a:t>
                      </a:r>
                      <a:r>
                        <a:rPr lang="en-GB" sz="900" dirty="0">
                          <a:solidFill>
                            <a:sysClr val="windowText" lastClr="000000"/>
                          </a:solidFill>
                        </a:rPr>
                        <a:t> </a:t>
                      </a:r>
                      <a:r>
                        <a:rPr lang="en-GB" sz="900" dirty="0" err="1">
                          <a:solidFill>
                            <a:sysClr val="windowText" lastClr="000000"/>
                          </a:solidFill>
                        </a:rPr>
                        <a:t>Sci</a:t>
                      </a:r>
                      <a:r>
                        <a:rPr lang="en-GB" sz="900" dirty="0">
                          <a:solidFill>
                            <a:sysClr val="windowText" lastClr="000000"/>
                          </a:solidFill>
                        </a:rPr>
                        <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lang="en-GB" sz="900"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851808123"/>
                  </a:ext>
                </a:extLst>
              </a:tr>
              <a:tr h="195263">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b="1" dirty="0">
                          <a:solidFill>
                            <a:sysClr val="windowText" lastClr="000000"/>
                          </a:solidFill>
                        </a:rPr>
                        <a:t>Move 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8094">
                        <a:lumMod val="20000"/>
                        <a:lumOff val="80000"/>
                      </a:srgbClr>
                    </a:solidFill>
                  </a:tcPr>
                </a:tc>
                <a:tc gridSpan="2">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b="1" dirty="0">
                          <a:solidFill>
                            <a:sysClr val="windowText" lastClr="000000"/>
                          </a:solidFill>
                        </a:rPr>
                        <a:t>Announcing the Present Research (Occupying the niche)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8094">
                        <a:lumMod val="20000"/>
                        <a:lumOff val="80000"/>
                      </a:srgbClr>
                    </a:solidFill>
                  </a:tcPr>
                </a:tc>
                <a:tc hMerge="1">
                  <a:txBody>
                    <a:bodyPr/>
                    <a:lstStyle/>
                    <a:p>
                      <a:endParaRPr lang="en-GB" sz="900" b="1"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1F8094">
                        <a:lumMod val="20000"/>
                        <a:lumOff val="80000"/>
                      </a:srgbClr>
                    </a:solidFill>
                  </a:tcPr>
                </a:tc>
                <a:extLst>
                  <a:ext uri="{0D108BD9-81ED-4DB2-BD59-A6C34878D82A}">
                    <a16:rowId xmlns:a16="http://schemas.microsoft.com/office/drawing/2014/main" val="2004154768"/>
                  </a:ext>
                </a:extLst>
              </a:tr>
              <a:tr h="195263">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i="1" dirty="0">
                          <a:solidFill>
                            <a:sysClr val="windowText" lastClr="000000"/>
                          </a:solidFill>
                        </a:rPr>
                        <a:t>   Step 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dirty="0">
                          <a:solidFill>
                            <a:sysClr val="windowText" lastClr="000000"/>
                          </a:solidFill>
                        </a:rPr>
                        <a:t>Purposes, aims</a:t>
                      </a:r>
                      <a:r>
                        <a:rPr lang="en-GB" sz="900" baseline="0" dirty="0">
                          <a:solidFill>
                            <a:sysClr val="windowText" lastClr="000000"/>
                          </a:solidFill>
                        </a:rPr>
                        <a:t>, or objectives</a:t>
                      </a:r>
                      <a:endParaRPr lang="en-GB" sz="900"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GB" sz="900">
                          <a:solidFill>
                            <a:sysClr val="windowText" lastClr="000000"/>
                          </a:solidFill>
                        </a:rPr>
                        <a:t>Chapter structure</a:t>
                      </a:r>
                      <a:endParaRPr lang="en-GB" sz="900"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298095975"/>
                  </a:ext>
                </a:extLst>
              </a:tr>
              <a:tr h="195263">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i="1" dirty="0">
                          <a:solidFill>
                            <a:sysClr val="windowText" lastClr="000000"/>
                          </a:solidFill>
                        </a:rPr>
                        <a:t>   Step 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dirty="0">
                          <a:solidFill>
                            <a:sysClr val="windowText" lastClr="000000"/>
                          </a:solidFill>
                        </a:rPr>
                        <a:t>Work</a:t>
                      </a:r>
                      <a:r>
                        <a:rPr lang="en-GB" sz="900" baseline="0" dirty="0">
                          <a:solidFill>
                            <a:sysClr val="windowText" lastClr="000000"/>
                          </a:solidFill>
                        </a:rPr>
                        <a:t> carried out (</a:t>
                      </a:r>
                      <a:r>
                        <a:rPr lang="en-GB" sz="900" baseline="0" dirty="0" err="1">
                          <a:solidFill>
                            <a:sysClr val="windowText" lastClr="000000"/>
                          </a:solidFill>
                        </a:rPr>
                        <a:t>Eng</a:t>
                      </a:r>
                      <a:r>
                        <a:rPr lang="en-GB" sz="900" baseline="0" dirty="0">
                          <a:solidFill>
                            <a:sysClr val="windowText" lastClr="000000"/>
                          </a:solidFill>
                        </a:rPr>
                        <a:t>, </a:t>
                      </a:r>
                      <a:r>
                        <a:rPr lang="en-GB" sz="900" baseline="0" dirty="0" err="1">
                          <a:solidFill>
                            <a:sysClr val="windowText" lastClr="000000"/>
                          </a:solidFill>
                        </a:rPr>
                        <a:t>Sci</a:t>
                      </a:r>
                      <a:r>
                        <a:rPr lang="en-GB" sz="900" baseline="0" dirty="0">
                          <a:solidFill>
                            <a:sysClr val="windowText" lastClr="000000"/>
                          </a:solidFill>
                        </a:rPr>
                        <a:t>)</a:t>
                      </a:r>
                      <a:endParaRPr lang="en-GB" sz="900"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GB" sz="900">
                          <a:solidFill>
                            <a:sysClr val="windowText" lastClr="000000"/>
                          </a:solidFill>
                        </a:rPr>
                        <a:t>Research</a:t>
                      </a:r>
                      <a:r>
                        <a:rPr lang="en-GB" sz="900" baseline="0">
                          <a:solidFill>
                            <a:sysClr val="windowText" lastClr="000000"/>
                          </a:solidFill>
                        </a:rPr>
                        <a:t> questions/hypotheses</a:t>
                      </a:r>
                      <a:endParaRPr lang="en-GB" sz="900"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623310165"/>
                  </a:ext>
                </a:extLst>
              </a:tr>
              <a:tr h="195263">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i="1" dirty="0">
                          <a:solidFill>
                            <a:sysClr val="windowText" lastClr="000000"/>
                          </a:solidFill>
                        </a:rPr>
                        <a:t>   Step 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dirty="0">
                          <a:solidFill>
                            <a:sysClr val="windowText" lastClr="000000"/>
                          </a:solidFill>
                        </a:rPr>
                        <a:t>Method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GB" sz="900">
                          <a:solidFill>
                            <a:sysClr val="windowText" lastClr="000000"/>
                          </a:solidFill>
                        </a:rPr>
                        <a:t>Theoretical positions (Soc Sci)</a:t>
                      </a:r>
                      <a:endParaRPr lang="en-GB" sz="900"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617205444"/>
                  </a:ext>
                </a:extLst>
              </a:tr>
              <a:tr h="195263">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i="1" dirty="0">
                          <a:solidFill>
                            <a:sysClr val="windowText" lastClr="000000"/>
                          </a:solidFill>
                        </a:rPr>
                        <a:t>   Step 4</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dirty="0">
                          <a:solidFill>
                            <a:sysClr val="windowText" lastClr="000000"/>
                          </a:solidFill>
                        </a:rPr>
                        <a:t>Materials</a:t>
                      </a:r>
                      <a:r>
                        <a:rPr lang="en-GB" sz="900" baseline="0" dirty="0">
                          <a:solidFill>
                            <a:sysClr val="windowText" lastClr="000000"/>
                          </a:solidFill>
                        </a:rPr>
                        <a:t> or subjects</a:t>
                      </a:r>
                      <a:endParaRPr lang="en-GB" sz="900"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GB" sz="900">
                          <a:solidFill>
                            <a:sysClr val="windowText" lastClr="000000"/>
                          </a:solidFill>
                        </a:rPr>
                        <a:t>Defining terms</a:t>
                      </a:r>
                      <a:endParaRPr lang="en-GB" sz="900"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009341489"/>
                  </a:ext>
                </a:extLst>
              </a:tr>
              <a:tr h="195263">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i="1" dirty="0">
                          <a:solidFill>
                            <a:sysClr val="windowText" lastClr="000000"/>
                          </a:solidFill>
                        </a:rPr>
                        <a:t>   Step 5</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dirty="0">
                          <a:solidFill>
                            <a:sysClr val="windowText" lastClr="000000"/>
                          </a:solidFill>
                        </a:rPr>
                        <a:t>Findings or results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GB" sz="900">
                          <a:solidFill>
                            <a:sysClr val="windowText" lastClr="000000"/>
                          </a:solidFill>
                        </a:rPr>
                        <a:t>Parameters of research</a:t>
                      </a:r>
                      <a:endParaRPr lang="en-GB" sz="900"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42601285"/>
                  </a:ext>
                </a:extLst>
              </a:tr>
              <a:tr h="195263">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i="1" dirty="0">
                          <a:solidFill>
                            <a:sysClr val="windowText" lastClr="000000"/>
                          </a:solidFill>
                        </a:rPr>
                        <a:t>   Step 6</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dirty="0">
                          <a:solidFill>
                            <a:sysClr val="windowText" lastClr="000000"/>
                          </a:solidFill>
                        </a:rPr>
                        <a:t>Product of</a:t>
                      </a:r>
                      <a:r>
                        <a:rPr lang="en-GB" sz="900" baseline="0" dirty="0">
                          <a:solidFill>
                            <a:sysClr val="windowText" lastClr="000000"/>
                          </a:solidFill>
                        </a:rPr>
                        <a:t> research (</a:t>
                      </a:r>
                      <a:r>
                        <a:rPr lang="en-GB" sz="900" baseline="0" dirty="0" err="1">
                          <a:solidFill>
                            <a:sysClr val="windowText" lastClr="000000"/>
                          </a:solidFill>
                        </a:rPr>
                        <a:t>Eng</a:t>
                      </a:r>
                      <a:r>
                        <a:rPr lang="en-GB" sz="900" baseline="0" dirty="0">
                          <a:solidFill>
                            <a:sysClr val="windowText" lastClr="000000"/>
                          </a:solidFill>
                        </a:rPr>
                        <a:t>)/Model proposed (</a:t>
                      </a:r>
                      <a:r>
                        <a:rPr lang="en-GB" sz="900" baseline="0" dirty="0" err="1">
                          <a:solidFill>
                            <a:sysClr val="windowText" lastClr="000000"/>
                          </a:solidFill>
                        </a:rPr>
                        <a:t>Soc</a:t>
                      </a:r>
                      <a:r>
                        <a:rPr lang="en-GB" sz="900" baseline="0" dirty="0">
                          <a:solidFill>
                            <a:sysClr val="windowText" lastClr="000000"/>
                          </a:solidFill>
                        </a:rPr>
                        <a:t> </a:t>
                      </a:r>
                      <a:r>
                        <a:rPr lang="en-GB" sz="900" baseline="0" dirty="0" err="1">
                          <a:solidFill>
                            <a:sysClr val="windowText" lastClr="000000"/>
                          </a:solidFill>
                        </a:rPr>
                        <a:t>Sci</a:t>
                      </a:r>
                      <a:r>
                        <a:rPr lang="en-GB" sz="900" baseline="0" dirty="0">
                          <a:solidFill>
                            <a:sysClr val="windowText" lastClr="000000"/>
                          </a:solidFill>
                        </a:rPr>
                        <a:t>)</a:t>
                      </a:r>
                      <a:endParaRPr lang="en-GB" sz="900"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lang="en-GB" sz="900"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565461760"/>
                  </a:ext>
                </a:extLst>
              </a:tr>
              <a:tr h="195263">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i="1" dirty="0">
                          <a:solidFill>
                            <a:sysClr val="windowText" lastClr="000000"/>
                          </a:solidFill>
                        </a:rPr>
                        <a:t>   Step 7</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dirty="0">
                          <a:solidFill>
                            <a:sysClr val="windowText" lastClr="000000"/>
                          </a:solidFill>
                        </a:rPr>
                        <a:t>Significance/justification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GB" sz="900">
                          <a:solidFill>
                            <a:sysClr val="windowText" lastClr="000000"/>
                          </a:solidFill>
                        </a:rPr>
                        <a:t>Application of</a:t>
                      </a:r>
                      <a:r>
                        <a:rPr lang="en-GB" sz="900" baseline="0">
                          <a:solidFill>
                            <a:sysClr val="windowText" lastClr="000000"/>
                          </a:solidFill>
                        </a:rPr>
                        <a:t> product (Eng)</a:t>
                      </a:r>
                      <a:endParaRPr lang="en-GB" sz="900"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669797659"/>
                  </a:ext>
                </a:extLst>
              </a:tr>
              <a:tr h="195263">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i="1" dirty="0">
                          <a:solidFill>
                            <a:sysClr val="windowText" lastClr="000000"/>
                          </a:solidFill>
                        </a:rPr>
                        <a:t>   Step 8</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tx1"/>
                          </a:solidFill>
                          <a:latin typeface="Trebuchet MS" panose="020B0603020202020204"/>
                        </a:defRPr>
                      </a:lvl1pPr>
                      <a:lvl2pPr marL="457200" algn="l" defTabSz="914400" rtl="0" eaLnBrk="1" latinLnBrk="0" hangingPunct="1">
                        <a:defRPr sz="1800" kern="1200">
                          <a:solidFill>
                            <a:schemeClr val="tx1"/>
                          </a:solidFill>
                          <a:latin typeface="Trebuchet MS" panose="020B0603020202020204"/>
                        </a:defRPr>
                      </a:lvl2pPr>
                      <a:lvl3pPr marL="914400" algn="l" defTabSz="914400" rtl="0" eaLnBrk="1" latinLnBrk="0" hangingPunct="1">
                        <a:defRPr sz="1800" kern="1200">
                          <a:solidFill>
                            <a:schemeClr val="tx1"/>
                          </a:solidFill>
                          <a:latin typeface="Trebuchet MS" panose="020B0603020202020204"/>
                        </a:defRPr>
                      </a:lvl3pPr>
                      <a:lvl4pPr marL="1371600" algn="l" defTabSz="914400" rtl="0" eaLnBrk="1" latinLnBrk="0" hangingPunct="1">
                        <a:defRPr sz="1800" kern="1200">
                          <a:solidFill>
                            <a:schemeClr val="tx1"/>
                          </a:solidFill>
                          <a:latin typeface="Trebuchet MS" panose="020B0603020202020204"/>
                        </a:defRPr>
                      </a:lvl4pPr>
                      <a:lvl5pPr marL="1828800" algn="l" defTabSz="914400" rtl="0" eaLnBrk="1" latinLnBrk="0" hangingPunct="1">
                        <a:defRPr sz="1800" kern="1200">
                          <a:solidFill>
                            <a:schemeClr val="tx1"/>
                          </a:solidFill>
                          <a:latin typeface="Trebuchet MS" panose="020B0603020202020204"/>
                        </a:defRPr>
                      </a:lvl5pPr>
                      <a:lvl6pPr marL="2286000" algn="l" defTabSz="914400" rtl="0" eaLnBrk="1" latinLnBrk="0" hangingPunct="1">
                        <a:defRPr sz="1800" kern="1200">
                          <a:solidFill>
                            <a:schemeClr val="tx1"/>
                          </a:solidFill>
                          <a:latin typeface="Trebuchet MS" panose="020B0603020202020204"/>
                        </a:defRPr>
                      </a:lvl6pPr>
                      <a:lvl7pPr marL="2743200" algn="l" defTabSz="914400" rtl="0" eaLnBrk="1" latinLnBrk="0" hangingPunct="1">
                        <a:defRPr sz="1800" kern="1200">
                          <a:solidFill>
                            <a:schemeClr val="tx1"/>
                          </a:solidFill>
                          <a:latin typeface="Trebuchet MS" panose="020B0603020202020204"/>
                        </a:defRPr>
                      </a:lvl7pPr>
                      <a:lvl8pPr marL="3200400" algn="l" defTabSz="914400" rtl="0" eaLnBrk="1" latinLnBrk="0" hangingPunct="1">
                        <a:defRPr sz="1800" kern="1200">
                          <a:solidFill>
                            <a:schemeClr val="tx1"/>
                          </a:solidFill>
                          <a:latin typeface="Trebuchet MS" panose="020B0603020202020204"/>
                        </a:defRPr>
                      </a:lvl8pPr>
                      <a:lvl9pPr marL="3657600" algn="l" defTabSz="914400" rtl="0" eaLnBrk="1" latinLnBrk="0" hangingPunct="1">
                        <a:defRPr sz="1800" kern="1200">
                          <a:solidFill>
                            <a:schemeClr val="tx1"/>
                          </a:solidFill>
                          <a:latin typeface="Trebuchet MS" panose="020B0603020202020204"/>
                        </a:defRPr>
                      </a:lvl9pPr>
                    </a:lstStyle>
                    <a:p>
                      <a:r>
                        <a:rPr lang="en-GB" sz="900" dirty="0">
                          <a:solidFill>
                            <a:sysClr val="windowText" lastClr="000000"/>
                          </a:solidFill>
                        </a:rPr>
                        <a:t>Structure</a:t>
                      </a:r>
                      <a:r>
                        <a:rPr lang="en-GB" sz="900" baseline="0" dirty="0">
                          <a:solidFill>
                            <a:sysClr val="windowText" lastClr="000000"/>
                          </a:solidFill>
                        </a:rPr>
                        <a:t> of document</a:t>
                      </a:r>
                      <a:endParaRPr lang="en-GB" sz="900" dirty="0">
                        <a:solidFill>
                          <a:sysClr val="windowText" lastClr="000000"/>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GB" sz="900" dirty="0">
                          <a:solidFill>
                            <a:sysClr val="windowText" lastClr="000000"/>
                          </a:solidFill>
                        </a:rPr>
                        <a:t>Evaluation(Eng)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619553510"/>
                  </a:ext>
                </a:extLst>
              </a:tr>
            </a:tbl>
          </a:graphicData>
        </a:graphic>
      </p:graphicFrame>
      <p:sp>
        <p:nvSpPr>
          <p:cNvPr id="8" name="TextBox 7">
            <a:extLst>
              <a:ext uri="{FF2B5EF4-FFF2-40B4-BE49-F238E27FC236}">
                <a16:creationId xmlns:a16="http://schemas.microsoft.com/office/drawing/2014/main" id="{008B0F5B-5E0E-C388-03FB-B06946CD00EA}"/>
              </a:ext>
            </a:extLst>
          </p:cNvPr>
          <p:cNvSpPr txBox="1"/>
          <p:nvPr/>
        </p:nvSpPr>
        <p:spPr>
          <a:xfrm>
            <a:off x="5479" y="5716055"/>
            <a:ext cx="2881156" cy="369332"/>
          </a:xfrm>
          <a:prstGeom prst="rect">
            <a:avLst/>
          </a:prstGeom>
          <a:noFill/>
        </p:spPr>
        <p:txBody>
          <a:bodyPr wrap="square">
            <a:spAutoFit/>
          </a:bodyPr>
          <a:lstStyle/>
          <a:p>
            <a:r>
              <a:rPr lang="en-GB" dirty="0"/>
              <a:t>(Bunton, 2002)</a:t>
            </a:r>
          </a:p>
        </p:txBody>
      </p:sp>
    </p:spTree>
    <p:extLst>
      <p:ext uri="{BB962C8B-B14F-4D97-AF65-F5344CB8AC3E}">
        <p14:creationId xmlns:p14="http://schemas.microsoft.com/office/powerpoint/2010/main" val="3353389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93602-1313-625C-3AD0-768016D2B5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67C501-17F7-9F4C-6F01-67CDAF07F364}"/>
              </a:ext>
            </a:extLst>
          </p:cNvPr>
          <p:cNvSpPr>
            <a:spLocks noGrp="1"/>
          </p:cNvSpPr>
          <p:nvPr>
            <p:ph type="title"/>
          </p:nvPr>
        </p:nvSpPr>
        <p:spPr/>
        <p:txBody>
          <a:bodyPr>
            <a:normAutofit/>
          </a:bodyPr>
          <a:lstStyle/>
          <a:p>
            <a:r>
              <a:rPr lang="en-US" dirty="0"/>
              <a:t>The </a:t>
            </a:r>
            <a:r>
              <a:rPr lang="en-US" dirty="0" err="1"/>
              <a:t>IMRaD</a:t>
            </a:r>
            <a:r>
              <a:rPr lang="en-US" dirty="0"/>
              <a:t> structure</a:t>
            </a:r>
            <a:endParaRPr lang="en-GB" dirty="0"/>
          </a:p>
        </p:txBody>
      </p:sp>
      <p:sp>
        <p:nvSpPr>
          <p:cNvPr id="13" name="Rectangle 12">
            <a:extLst>
              <a:ext uri="{FF2B5EF4-FFF2-40B4-BE49-F238E27FC236}">
                <a16:creationId xmlns:a16="http://schemas.microsoft.com/office/drawing/2014/main" id="{1730E98D-3117-401A-4C15-46A77FCB7CA7}"/>
              </a:ext>
            </a:extLst>
          </p:cNvPr>
          <p:cNvSpPr/>
          <p:nvPr/>
        </p:nvSpPr>
        <p:spPr>
          <a:xfrm>
            <a:off x="4755420" y="786680"/>
            <a:ext cx="5147435" cy="621604"/>
          </a:xfrm>
          <a:prstGeom prst="rect">
            <a:avLst/>
          </a:prstGeom>
          <a:solidFill>
            <a:schemeClr val="accent1">
              <a:lumMod val="60000"/>
              <a:lumOff val="4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I</a:t>
            </a:r>
            <a:r>
              <a:rPr lang="en-GB" dirty="0"/>
              <a:t>ntroduction</a:t>
            </a:r>
          </a:p>
        </p:txBody>
      </p:sp>
      <p:sp>
        <p:nvSpPr>
          <p:cNvPr id="15" name="Rectangle 14">
            <a:extLst>
              <a:ext uri="{FF2B5EF4-FFF2-40B4-BE49-F238E27FC236}">
                <a16:creationId xmlns:a16="http://schemas.microsoft.com/office/drawing/2014/main" id="{D9CBA292-83F6-7E06-1E67-E27082E5682A}"/>
              </a:ext>
            </a:extLst>
          </p:cNvPr>
          <p:cNvSpPr/>
          <p:nvPr/>
        </p:nvSpPr>
        <p:spPr>
          <a:xfrm>
            <a:off x="5768799" y="2759666"/>
            <a:ext cx="3130104" cy="621604"/>
          </a:xfrm>
          <a:prstGeom prst="rect">
            <a:avLst/>
          </a:prstGeom>
          <a:solidFill>
            <a:schemeClr val="accent1">
              <a:lumMod val="60000"/>
              <a:lumOff val="40000"/>
            </a:schemeClr>
          </a:solidFill>
          <a:ln w="28575">
            <a:solidFill>
              <a:schemeClr val="accent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M</a:t>
            </a:r>
            <a:r>
              <a:rPr lang="en-GB" dirty="0"/>
              <a:t>ethod</a:t>
            </a:r>
          </a:p>
        </p:txBody>
      </p:sp>
      <p:sp>
        <p:nvSpPr>
          <p:cNvPr id="16" name="Rectangle 15">
            <a:extLst>
              <a:ext uri="{FF2B5EF4-FFF2-40B4-BE49-F238E27FC236}">
                <a16:creationId xmlns:a16="http://schemas.microsoft.com/office/drawing/2014/main" id="{395AA0F6-D5E8-98BC-42A6-1DA47CD776FD}"/>
              </a:ext>
            </a:extLst>
          </p:cNvPr>
          <p:cNvSpPr/>
          <p:nvPr/>
        </p:nvSpPr>
        <p:spPr>
          <a:xfrm>
            <a:off x="5768799" y="3457708"/>
            <a:ext cx="3130104" cy="621604"/>
          </a:xfrm>
          <a:prstGeom prst="rect">
            <a:avLst/>
          </a:prstGeom>
          <a:solidFill>
            <a:schemeClr val="accent1">
              <a:lumMod val="60000"/>
              <a:lumOff val="40000"/>
            </a:schemeClr>
          </a:solidFill>
          <a:ln w="28575">
            <a:solidFill>
              <a:schemeClr val="accent1"/>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b="1" dirty="0"/>
              <a:t>R</a:t>
            </a:r>
            <a:r>
              <a:rPr lang="en-GB" dirty="0"/>
              <a:t>esults</a:t>
            </a:r>
          </a:p>
        </p:txBody>
      </p:sp>
      <p:sp>
        <p:nvSpPr>
          <p:cNvPr id="3" name="Flowchart: Manual Operation 2">
            <a:extLst>
              <a:ext uri="{FF2B5EF4-FFF2-40B4-BE49-F238E27FC236}">
                <a16:creationId xmlns:a16="http://schemas.microsoft.com/office/drawing/2014/main" id="{325AD481-46AE-F4A3-F4F6-C8BC71B1FA2D}"/>
              </a:ext>
            </a:extLst>
          </p:cNvPr>
          <p:cNvSpPr/>
          <p:nvPr/>
        </p:nvSpPr>
        <p:spPr>
          <a:xfrm>
            <a:off x="4760132" y="1484722"/>
            <a:ext cx="5147435" cy="1198506"/>
          </a:xfrm>
          <a:prstGeom prst="flowChartManualOperation">
            <a:avLst/>
          </a:prstGeom>
          <a:solidFill>
            <a:schemeClr val="accent1">
              <a:lumMod val="20000"/>
              <a:lumOff val="8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Literature review</a:t>
            </a:r>
          </a:p>
        </p:txBody>
      </p:sp>
      <p:sp>
        <p:nvSpPr>
          <p:cNvPr id="4" name="Flowchart: Manual Operation 3">
            <a:extLst>
              <a:ext uri="{FF2B5EF4-FFF2-40B4-BE49-F238E27FC236}">
                <a16:creationId xmlns:a16="http://schemas.microsoft.com/office/drawing/2014/main" id="{FCB739EF-C723-E4C2-9030-B9FA9F00913E}"/>
              </a:ext>
            </a:extLst>
          </p:cNvPr>
          <p:cNvSpPr/>
          <p:nvPr/>
        </p:nvSpPr>
        <p:spPr>
          <a:xfrm>
            <a:off x="4760132" y="4154792"/>
            <a:ext cx="5147435" cy="1276768"/>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10645 h 20645"/>
              <a:gd name="connsiteX1" fmla="*/ 10000 w 10000"/>
              <a:gd name="connsiteY1" fmla="*/ 10645 h 20645"/>
              <a:gd name="connsiteX2" fmla="*/ 8000 w 10000"/>
              <a:gd name="connsiteY2" fmla="*/ 20645 h 20645"/>
              <a:gd name="connsiteX3" fmla="*/ 1972 w 10000"/>
              <a:gd name="connsiteY3" fmla="*/ 0 h 20645"/>
              <a:gd name="connsiteX4" fmla="*/ 0 w 10000"/>
              <a:gd name="connsiteY4" fmla="*/ 10645 h 20645"/>
              <a:gd name="connsiteX0" fmla="*/ 0 w 10000"/>
              <a:gd name="connsiteY0" fmla="*/ 10645 h 10645"/>
              <a:gd name="connsiteX1" fmla="*/ 10000 w 10000"/>
              <a:gd name="connsiteY1" fmla="*/ 10645 h 10645"/>
              <a:gd name="connsiteX2" fmla="*/ 7772 w 10000"/>
              <a:gd name="connsiteY2" fmla="*/ 41 h 10645"/>
              <a:gd name="connsiteX3" fmla="*/ 1972 w 10000"/>
              <a:gd name="connsiteY3" fmla="*/ 0 h 10645"/>
              <a:gd name="connsiteX4" fmla="*/ 0 w 10000"/>
              <a:gd name="connsiteY4" fmla="*/ 10645 h 10645"/>
              <a:gd name="connsiteX0" fmla="*/ 0 w 10000"/>
              <a:gd name="connsiteY0" fmla="*/ 10722 h 10722"/>
              <a:gd name="connsiteX1" fmla="*/ 10000 w 10000"/>
              <a:gd name="connsiteY1" fmla="*/ 10722 h 10722"/>
              <a:gd name="connsiteX2" fmla="*/ 8092 w 10000"/>
              <a:gd name="connsiteY2" fmla="*/ 0 h 10722"/>
              <a:gd name="connsiteX3" fmla="*/ 1972 w 10000"/>
              <a:gd name="connsiteY3" fmla="*/ 77 h 10722"/>
              <a:gd name="connsiteX4" fmla="*/ 0 w 10000"/>
              <a:gd name="connsiteY4" fmla="*/ 10722 h 10722"/>
              <a:gd name="connsiteX0" fmla="*/ 0 w 10000"/>
              <a:gd name="connsiteY0" fmla="*/ 10690 h 10690"/>
              <a:gd name="connsiteX1" fmla="*/ 10000 w 10000"/>
              <a:gd name="connsiteY1" fmla="*/ 10690 h 10690"/>
              <a:gd name="connsiteX2" fmla="*/ 8011 w 10000"/>
              <a:gd name="connsiteY2" fmla="*/ 0 h 10690"/>
              <a:gd name="connsiteX3" fmla="*/ 1972 w 10000"/>
              <a:gd name="connsiteY3" fmla="*/ 45 h 10690"/>
              <a:gd name="connsiteX4" fmla="*/ 0 w 10000"/>
              <a:gd name="connsiteY4" fmla="*/ 10690 h 10690"/>
              <a:gd name="connsiteX0" fmla="*/ 0 w 10000"/>
              <a:gd name="connsiteY0" fmla="*/ 10801 h 10801"/>
              <a:gd name="connsiteX1" fmla="*/ 10000 w 10000"/>
              <a:gd name="connsiteY1" fmla="*/ 10801 h 10801"/>
              <a:gd name="connsiteX2" fmla="*/ 8007 w 10000"/>
              <a:gd name="connsiteY2" fmla="*/ 0 h 10801"/>
              <a:gd name="connsiteX3" fmla="*/ 1972 w 10000"/>
              <a:gd name="connsiteY3" fmla="*/ 156 h 10801"/>
              <a:gd name="connsiteX4" fmla="*/ 0 w 10000"/>
              <a:gd name="connsiteY4" fmla="*/ 10801 h 10801"/>
              <a:gd name="connsiteX0" fmla="*/ 0 w 10000"/>
              <a:gd name="connsiteY0" fmla="*/ 10645 h 10645"/>
              <a:gd name="connsiteX1" fmla="*/ 10000 w 10000"/>
              <a:gd name="connsiteY1" fmla="*/ 10645 h 10645"/>
              <a:gd name="connsiteX2" fmla="*/ 8014 w 10000"/>
              <a:gd name="connsiteY2" fmla="*/ 98 h 10645"/>
              <a:gd name="connsiteX3" fmla="*/ 1972 w 10000"/>
              <a:gd name="connsiteY3" fmla="*/ 0 h 10645"/>
              <a:gd name="connsiteX4" fmla="*/ 0 w 10000"/>
              <a:gd name="connsiteY4" fmla="*/ 10645 h 10645"/>
              <a:gd name="connsiteX0" fmla="*/ 0 w 10000"/>
              <a:gd name="connsiteY0" fmla="*/ 10653 h 10653"/>
              <a:gd name="connsiteX1" fmla="*/ 10000 w 10000"/>
              <a:gd name="connsiteY1" fmla="*/ 10653 h 10653"/>
              <a:gd name="connsiteX2" fmla="*/ 8014 w 10000"/>
              <a:gd name="connsiteY2" fmla="*/ 0 h 10653"/>
              <a:gd name="connsiteX3" fmla="*/ 1972 w 10000"/>
              <a:gd name="connsiteY3" fmla="*/ 8 h 10653"/>
              <a:gd name="connsiteX4" fmla="*/ 0 w 10000"/>
              <a:gd name="connsiteY4" fmla="*/ 10653 h 10653"/>
              <a:gd name="connsiteX0" fmla="*/ 0 w 10000"/>
              <a:gd name="connsiteY0" fmla="*/ 10653 h 10653"/>
              <a:gd name="connsiteX1" fmla="*/ 10000 w 10000"/>
              <a:gd name="connsiteY1" fmla="*/ 10653 h 10653"/>
              <a:gd name="connsiteX2" fmla="*/ 8034 w 10000"/>
              <a:gd name="connsiteY2" fmla="*/ 0 h 10653"/>
              <a:gd name="connsiteX3" fmla="*/ 1972 w 10000"/>
              <a:gd name="connsiteY3" fmla="*/ 8 h 10653"/>
              <a:gd name="connsiteX4" fmla="*/ 0 w 10000"/>
              <a:gd name="connsiteY4" fmla="*/ 10653 h 10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653">
                <a:moveTo>
                  <a:pt x="0" y="10653"/>
                </a:moveTo>
                <a:lnTo>
                  <a:pt x="10000" y="10653"/>
                </a:lnTo>
                <a:lnTo>
                  <a:pt x="8034" y="0"/>
                </a:lnTo>
                <a:lnTo>
                  <a:pt x="1972" y="8"/>
                </a:lnTo>
                <a:lnTo>
                  <a:pt x="0" y="10653"/>
                </a:lnTo>
                <a:close/>
              </a:path>
            </a:pathLst>
          </a:custGeom>
          <a:solidFill>
            <a:schemeClr val="accent1">
              <a:lumMod val="20000"/>
              <a:lumOff val="8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ysClr val="windowText" lastClr="000000"/>
                </a:solidFill>
              </a:rPr>
              <a:t>D</a:t>
            </a:r>
            <a:r>
              <a:rPr lang="en-GB" dirty="0">
                <a:solidFill>
                  <a:sysClr val="windowText" lastClr="000000"/>
                </a:solidFill>
              </a:rPr>
              <a:t>iscussion</a:t>
            </a:r>
          </a:p>
        </p:txBody>
      </p:sp>
      <p:sp>
        <p:nvSpPr>
          <p:cNvPr id="6" name="Rectangle 5">
            <a:extLst>
              <a:ext uri="{FF2B5EF4-FFF2-40B4-BE49-F238E27FC236}">
                <a16:creationId xmlns:a16="http://schemas.microsoft.com/office/drawing/2014/main" id="{9F22E253-C8B2-8D1C-690E-26BDEE185821}"/>
              </a:ext>
            </a:extLst>
          </p:cNvPr>
          <p:cNvSpPr/>
          <p:nvPr/>
        </p:nvSpPr>
        <p:spPr>
          <a:xfrm>
            <a:off x="4755419" y="5507998"/>
            <a:ext cx="5147435" cy="621604"/>
          </a:xfrm>
          <a:prstGeom prst="rect">
            <a:avLst/>
          </a:prstGeom>
          <a:solidFill>
            <a:schemeClr val="accent1">
              <a:lumMod val="60000"/>
              <a:lumOff val="4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Conclusion</a:t>
            </a:r>
          </a:p>
        </p:txBody>
      </p:sp>
      <p:cxnSp>
        <p:nvCxnSpPr>
          <p:cNvPr id="7" name="Straight Connector 6">
            <a:extLst>
              <a:ext uri="{FF2B5EF4-FFF2-40B4-BE49-F238E27FC236}">
                <a16:creationId xmlns:a16="http://schemas.microsoft.com/office/drawing/2014/main" id="{6333EC07-8B62-7D59-41F3-68BBA3E8ADC8}"/>
              </a:ext>
            </a:extLst>
          </p:cNvPr>
          <p:cNvCxnSpPr>
            <a:cxnSpLocks/>
          </p:cNvCxnSpPr>
          <p:nvPr/>
        </p:nvCxnSpPr>
        <p:spPr>
          <a:xfrm>
            <a:off x="5095190" y="1871221"/>
            <a:ext cx="4482443" cy="0"/>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BFC9784-79A4-22DE-0A3E-706136D1B39A}"/>
              </a:ext>
            </a:extLst>
          </p:cNvPr>
          <p:cNvCxnSpPr>
            <a:cxnSpLocks/>
          </p:cNvCxnSpPr>
          <p:nvPr/>
        </p:nvCxnSpPr>
        <p:spPr>
          <a:xfrm>
            <a:off x="5467546" y="2309567"/>
            <a:ext cx="3723588" cy="0"/>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DC1958ED-24E0-4116-31EF-6B3E889972CE}"/>
              </a:ext>
            </a:extLst>
          </p:cNvPr>
          <p:cNvCxnSpPr>
            <a:cxnSpLocks/>
          </p:cNvCxnSpPr>
          <p:nvPr/>
        </p:nvCxnSpPr>
        <p:spPr>
          <a:xfrm>
            <a:off x="5095190" y="5022853"/>
            <a:ext cx="4482443" cy="0"/>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5664FDB-9378-73A8-D0C0-36FCC0F809F3}"/>
              </a:ext>
            </a:extLst>
          </p:cNvPr>
          <p:cNvCxnSpPr>
            <a:cxnSpLocks/>
          </p:cNvCxnSpPr>
          <p:nvPr/>
        </p:nvCxnSpPr>
        <p:spPr>
          <a:xfrm>
            <a:off x="5467546" y="4549847"/>
            <a:ext cx="3723588" cy="0"/>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31498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14C7CC-7CAC-E55B-6D82-63A3F0AC38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207607-6ED4-F735-DC74-2F955792C5E0}"/>
              </a:ext>
            </a:extLst>
          </p:cNvPr>
          <p:cNvSpPr>
            <a:spLocks noGrp="1"/>
          </p:cNvSpPr>
          <p:nvPr>
            <p:ph type="title"/>
          </p:nvPr>
        </p:nvSpPr>
        <p:spPr/>
        <p:txBody>
          <a:bodyPr>
            <a:normAutofit/>
          </a:bodyPr>
          <a:lstStyle/>
          <a:p>
            <a:r>
              <a:rPr lang="en-US" dirty="0"/>
              <a:t>The </a:t>
            </a:r>
            <a:r>
              <a:rPr lang="en-US" dirty="0" err="1"/>
              <a:t>IMRaD</a:t>
            </a:r>
            <a:r>
              <a:rPr lang="en-US" dirty="0"/>
              <a:t> structure</a:t>
            </a:r>
            <a:endParaRPr lang="en-GB" dirty="0"/>
          </a:p>
        </p:txBody>
      </p:sp>
      <p:sp>
        <p:nvSpPr>
          <p:cNvPr id="13" name="Rectangle 12">
            <a:extLst>
              <a:ext uri="{FF2B5EF4-FFF2-40B4-BE49-F238E27FC236}">
                <a16:creationId xmlns:a16="http://schemas.microsoft.com/office/drawing/2014/main" id="{5E699692-C4B5-76AD-B87D-BD3BE0404373}"/>
              </a:ext>
            </a:extLst>
          </p:cNvPr>
          <p:cNvSpPr/>
          <p:nvPr/>
        </p:nvSpPr>
        <p:spPr>
          <a:xfrm>
            <a:off x="4755420" y="786680"/>
            <a:ext cx="5147435" cy="621604"/>
          </a:xfrm>
          <a:prstGeom prst="rect">
            <a:avLst/>
          </a:prstGeom>
          <a:solidFill>
            <a:schemeClr val="accent1">
              <a:lumMod val="60000"/>
              <a:lumOff val="4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I</a:t>
            </a:r>
            <a:r>
              <a:rPr lang="en-GB" dirty="0"/>
              <a:t>ntroduction</a:t>
            </a:r>
          </a:p>
        </p:txBody>
      </p:sp>
      <p:sp>
        <p:nvSpPr>
          <p:cNvPr id="15" name="Rectangle 14">
            <a:extLst>
              <a:ext uri="{FF2B5EF4-FFF2-40B4-BE49-F238E27FC236}">
                <a16:creationId xmlns:a16="http://schemas.microsoft.com/office/drawing/2014/main" id="{C75696EC-66E3-3F4F-3224-756D2F8A49C9}"/>
              </a:ext>
            </a:extLst>
          </p:cNvPr>
          <p:cNvSpPr/>
          <p:nvPr/>
        </p:nvSpPr>
        <p:spPr>
          <a:xfrm>
            <a:off x="5768799" y="2759666"/>
            <a:ext cx="3130104" cy="621604"/>
          </a:xfrm>
          <a:prstGeom prst="rect">
            <a:avLst/>
          </a:prstGeom>
          <a:solidFill>
            <a:schemeClr val="accent1">
              <a:lumMod val="60000"/>
              <a:lumOff val="40000"/>
            </a:schemeClr>
          </a:solidFill>
          <a:ln w="28575">
            <a:solidFill>
              <a:schemeClr val="accent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M</a:t>
            </a:r>
            <a:r>
              <a:rPr lang="en-GB" dirty="0"/>
              <a:t>ethod</a:t>
            </a:r>
          </a:p>
        </p:txBody>
      </p:sp>
      <p:sp>
        <p:nvSpPr>
          <p:cNvPr id="16" name="Rectangle 15">
            <a:extLst>
              <a:ext uri="{FF2B5EF4-FFF2-40B4-BE49-F238E27FC236}">
                <a16:creationId xmlns:a16="http://schemas.microsoft.com/office/drawing/2014/main" id="{C15903C2-37DE-A783-2200-46B63AE95EE5}"/>
              </a:ext>
            </a:extLst>
          </p:cNvPr>
          <p:cNvSpPr/>
          <p:nvPr/>
        </p:nvSpPr>
        <p:spPr>
          <a:xfrm>
            <a:off x="5768799" y="3457708"/>
            <a:ext cx="3130104" cy="621604"/>
          </a:xfrm>
          <a:prstGeom prst="rect">
            <a:avLst/>
          </a:prstGeom>
          <a:solidFill>
            <a:schemeClr val="accent1">
              <a:lumMod val="60000"/>
              <a:lumOff val="40000"/>
            </a:schemeClr>
          </a:solidFill>
          <a:ln w="28575">
            <a:solidFill>
              <a:schemeClr val="accent1"/>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b="1" dirty="0"/>
              <a:t>R</a:t>
            </a:r>
            <a:r>
              <a:rPr lang="en-GB" dirty="0"/>
              <a:t>esults</a:t>
            </a:r>
          </a:p>
        </p:txBody>
      </p:sp>
      <p:sp>
        <p:nvSpPr>
          <p:cNvPr id="3" name="Flowchart: Manual Operation 2">
            <a:extLst>
              <a:ext uri="{FF2B5EF4-FFF2-40B4-BE49-F238E27FC236}">
                <a16:creationId xmlns:a16="http://schemas.microsoft.com/office/drawing/2014/main" id="{5EB144A6-BB61-54F8-FAA3-D0EE26A7996A}"/>
              </a:ext>
            </a:extLst>
          </p:cNvPr>
          <p:cNvSpPr/>
          <p:nvPr/>
        </p:nvSpPr>
        <p:spPr>
          <a:xfrm>
            <a:off x="4760132" y="1484722"/>
            <a:ext cx="5147435" cy="1198506"/>
          </a:xfrm>
          <a:prstGeom prst="flowChartManualOperation">
            <a:avLst/>
          </a:prstGeom>
          <a:solidFill>
            <a:schemeClr val="accent1">
              <a:lumMod val="20000"/>
              <a:lumOff val="8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Literature review</a:t>
            </a:r>
          </a:p>
        </p:txBody>
      </p:sp>
      <p:sp>
        <p:nvSpPr>
          <p:cNvPr id="4" name="Flowchart: Manual Operation 3">
            <a:extLst>
              <a:ext uri="{FF2B5EF4-FFF2-40B4-BE49-F238E27FC236}">
                <a16:creationId xmlns:a16="http://schemas.microsoft.com/office/drawing/2014/main" id="{E0054B09-1E6B-3C94-7DEB-F336F4DCFF39}"/>
              </a:ext>
            </a:extLst>
          </p:cNvPr>
          <p:cNvSpPr/>
          <p:nvPr/>
        </p:nvSpPr>
        <p:spPr>
          <a:xfrm>
            <a:off x="4760132" y="4154792"/>
            <a:ext cx="5147435" cy="1276768"/>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10645 h 20645"/>
              <a:gd name="connsiteX1" fmla="*/ 10000 w 10000"/>
              <a:gd name="connsiteY1" fmla="*/ 10645 h 20645"/>
              <a:gd name="connsiteX2" fmla="*/ 8000 w 10000"/>
              <a:gd name="connsiteY2" fmla="*/ 20645 h 20645"/>
              <a:gd name="connsiteX3" fmla="*/ 1972 w 10000"/>
              <a:gd name="connsiteY3" fmla="*/ 0 h 20645"/>
              <a:gd name="connsiteX4" fmla="*/ 0 w 10000"/>
              <a:gd name="connsiteY4" fmla="*/ 10645 h 20645"/>
              <a:gd name="connsiteX0" fmla="*/ 0 w 10000"/>
              <a:gd name="connsiteY0" fmla="*/ 10645 h 10645"/>
              <a:gd name="connsiteX1" fmla="*/ 10000 w 10000"/>
              <a:gd name="connsiteY1" fmla="*/ 10645 h 10645"/>
              <a:gd name="connsiteX2" fmla="*/ 7772 w 10000"/>
              <a:gd name="connsiteY2" fmla="*/ 41 h 10645"/>
              <a:gd name="connsiteX3" fmla="*/ 1972 w 10000"/>
              <a:gd name="connsiteY3" fmla="*/ 0 h 10645"/>
              <a:gd name="connsiteX4" fmla="*/ 0 w 10000"/>
              <a:gd name="connsiteY4" fmla="*/ 10645 h 10645"/>
              <a:gd name="connsiteX0" fmla="*/ 0 w 10000"/>
              <a:gd name="connsiteY0" fmla="*/ 10722 h 10722"/>
              <a:gd name="connsiteX1" fmla="*/ 10000 w 10000"/>
              <a:gd name="connsiteY1" fmla="*/ 10722 h 10722"/>
              <a:gd name="connsiteX2" fmla="*/ 8092 w 10000"/>
              <a:gd name="connsiteY2" fmla="*/ 0 h 10722"/>
              <a:gd name="connsiteX3" fmla="*/ 1972 w 10000"/>
              <a:gd name="connsiteY3" fmla="*/ 77 h 10722"/>
              <a:gd name="connsiteX4" fmla="*/ 0 w 10000"/>
              <a:gd name="connsiteY4" fmla="*/ 10722 h 10722"/>
              <a:gd name="connsiteX0" fmla="*/ 0 w 10000"/>
              <a:gd name="connsiteY0" fmla="*/ 10690 h 10690"/>
              <a:gd name="connsiteX1" fmla="*/ 10000 w 10000"/>
              <a:gd name="connsiteY1" fmla="*/ 10690 h 10690"/>
              <a:gd name="connsiteX2" fmla="*/ 8011 w 10000"/>
              <a:gd name="connsiteY2" fmla="*/ 0 h 10690"/>
              <a:gd name="connsiteX3" fmla="*/ 1972 w 10000"/>
              <a:gd name="connsiteY3" fmla="*/ 45 h 10690"/>
              <a:gd name="connsiteX4" fmla="*/ 0 w 10000"/>
              <a:gd name="connsiteY4" fmla="*/ 10690 h 10690"/>
              <a:gd name="connsiteX0" fmla="*/ 0 w 10000"/>
              <a:gd name="connsiteY0" fmla="*/ 10801 h 10801"/>
              <a:gd name="connsiteX1" fmla="*/ 10000 w 10000"/>
              <a:gd name="connsiteY1" fmla="*/ 10801 h 10801"/>
              <a:gd name="connsiteX2" fmla="*/ 8007 w 10000"/>
              <a:gd name="connsiteY2" fmla="*/ 0 h 10801"/>
              <a:gd name="connsiteX3" fmla="*/ 1972 w 10000"/>
              <a:gd name="connsiteY3" fmla="*/ 156 h 10801"/>
              <a:gd name="connsiteX4" fmla="*/ 0 w 10000"/>
              <a:gd name="connsiteY4" fmla="*/ 10801 h 10801"/>
              <a:gd name="connsiteX0" fmla="*/ 0 w 10000"/>
              <a:gd name="connsiteY0" fmla="*/ 10645 h 10645"/>
              <a:gd name="connsiteX1" fmla="*/ 10000 w 10000"/>
              <a:gd name="connsiteY1" fmla="*/ 10645 h 10645"/>
              <a:gd name="connsiteX2" fmla="*/ 8014 w 10000"/>
              <a:gd name="connsiteY2" fmla="*/ 98 h 10645"/>
              <a:gd name="connsiteX3" fmla="*/ 1972 w 10000"/>
              <a:gd name="connsiteY3" fmla="*/ 0 h 10645"/>
              <a:gd name="connsiteX4" fmla="*/ 0 w 10000"/>
              <a:gd name="connsiteY4" fmla="*/ 10645 h 10645"/>
              <a:gd name="connsiteX0" fmla="*/ 0 w 10000"/>
              <a:gd name="connsiteY0" fmla="*/ 10653 h 10653"/>
              <a:gd name="connsiteX1" fmla="*/ 10000 w 10000"/>
              <a:gd name="connsiteY1" fmla="*/ 10653 h 10653"/>
              <a:gd name="connsiteX2" fmla="*/ 8014 w 10000"/>
              <a:gd name="connsiteY2" fmla="*/ 0 h 10653"/>
              <a:gd name="connsiteX3" fmla="*/ 1972 w 10000"/>
              <a:gd name="connsiteY3" fmla="*/ 8 h 10653"/>
              <a:gd name="connsiteX4" fmla="*/ 0 w 10000"/>
              <a:gd name="connsiteY4" fmla="*/ 10653 h 10653"/>
              <a:gd name="connsiteX0" fmla="*/ 0 w 10000"/>
              <a:gd name="connsiteY0" fmla="*/ 10653 h 10653"/>
              <a:gd name="connsiteX1" fmla="*/ 10000 w 10000"/>
              <a:gd name="connsiteY1" fmla="*/ 10653 h 10653"/>
              <a:gd name="connsiteX2" fmla="*/ 8034 w 10000"/>
              <a:gd name="connsiteY2" fmla="*/ 0 h 10653"/>
              <a:gd name="connsiteX3" fmla="*/ 1972 w 10000"/>
              <a:gd name="connsiteY3" fmla="*/ 8 h 10653"/>
              <a:gd name="connsiteX4" fmla="*/ 0 w 10000"/>
              <a:gd name="connsiteY4" fmla="*/ 10653 h 10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653">
                <a:moveTo>
                  <a:pt x="0" y="10653"/>
                </a:moveTo>
                <a:lnTo>
                  <a:pt x="10000" y="10653"/>
                </a:lnTo>
                <a:lnTo>
                  <a:pt x="8034" y="0"/>
                </a:lnTo>
                <a:lnTo>
                  <a:pt x="1972" y="8"/>
                </a:lnTo>
                <a:lnTo>
                  <a:pt x="0" y="10653"/>
                </a:lnTo>
                <a:close/>
              </a:path>
            </a:pathLst>
          </a:custGeom>
          <a:solidFill>
            <a:schemeClr val="accent1">
              <a:lumMod val="20000"/>
              <a:lumOff val="8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ysClr val="windowText" lastClr="000000"/>
                </a:solidFill>
              </a:rPr>
              <a:t>D</a:t>
            </a:r>
            <a:r>
              <a:rPr lang="en-GB" dirty="0">
                <a:solidFill>
                  <a:sysClr val="windowText" lastClr="000000"/>
                </a:solidFill>
              </a:rPr>
              <a:t>iscussion</a:t>
            </a:r>
          </a:p>
        </p:txBody>
      </p:sp>
      <p:sp>
        <p:nvSpPr>
          <p:cNvPr id="6" name="Rectangle 5">
            <a:extLst>
              <a:ext uri="{FF2B5EF4-FFF2-40B4-BE49-F238E27FC236}">
                <a16:creationId xmlns:a16="http://schemas.microsoft.com/office/drawing/2014/main" id="{2F09908D-9F94-F41F-7D02-33764F7FB9A4}"/>
              </a:ext>
            </a:extLst>
          </p:cNvPr>
          <p:cNvSpPr/>
          <p:nvPr/>
        </p:nvSpPr>
        <p:spPr>
          <a:xfrm>
            <a:off x="4755419" y="5507998"/>
            <a:ext cx="5147435" cy="621604"/>
          </a:xfrm>
          <a:prstGeom prst="rect">
            <a:avLst/>
          </a:prstGeom>
          <a:solidFill>
            <a:schemeClr val="accent1">
              <a:lumMod val="60000"/>
              <a:lumOff val="4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Conclusion</a:t>
            </a:r>
          </a:p>
        </p:txBody>
      </p:sp>
      <p:cxnSp>
        <p:nvCxnSpPr>
          <p:cNvPr id="7" name="Straight Connector 6">
            <a:extLst>
              <a:ext uri="{FF2B5EF4-FFF2-40B4-BE49-F238E27FC236}">
                <a16:creationId xmlns:a16="http://schemas.microsoft.com/office/drawing/2014/main" id="{CEE33536-76AB-8266-B887-4E5ABFED424F}"/>
              </a:ext>
            </a:extLst>
          </p:cNvPr>
          <p:cNvCxnSpPr>
            <a:cxnSpLocks/>
          </p:cNvCxnSpPr>
          <p:nvPr/>
        </p:nvCxnSpPr>
        <p:spPr>
          <a:xfrm>
            <a:off x="5095190" y="1871221"/>
            <a:ext cx="4482443" cy="0"/>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B4EDF8B-E5FB-A06D-1451-EBD92269399C}"/>
              </a:ext>
            </a:extLst>
          </p:cNvPr>
          <p:cNvCxnSpPr>
            <a:cxnSpLocks/>
          </p:cNvCxnSpPr>
          <p:nvPr/>
        </p:nvCxnSpPr>
        <p:spPr>
          <a:xfrm>
            <a:off x="5467546" y="2309567"/>
            <a:ext cx="3723588" cy="0"/>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6EEEC4D-4D7F-CBA6-D6A4-B2FA7BA830E7}"/>
              </a:ext>
            </a:extLst>
          </p:cNvPr>
          <p:cNvCxnSpPr>
            <a:cxnSpLocks/>
          </p:cNvCxnSpPr>
          <p:nvPr/>
        </p:nvCxnSpPr>
        <p:spPr>
          <a:xfrm>
            <a:off x="5095190" y="5022853"/>
            <a:ext cx="4482443" cy="0"/>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40DC070B-D183-D6B7-1488-2454F9CFCA35}"/>
              </a:ext>
            </a:extLst>
          </p:cNvPr>
          <p:cNvCxnSpPr>
            <a:cxnSpLocks/>
          </p:cNvCxnSpPr>
          <p:nvPr/>
        </p:nvCxnSpPr>
        <p:spPr>
          <a:xfrm>
            <a:off x="5467546" y="4549847"/>
            <a:ext cx="3723588" cy="0"/>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56546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37B878-D8AF-78B4-60AE-B65C9B5E49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645CF7-598A-DD20-1B8F-D0FBFC575449}"/>
              </a:ext>
            </a:extLst>
          </p:cNvPr>
          <p:cNvSpPr>
            <a:spLocks noGrp="1"/>
          </p:cNvSpPr>
          <p:nvPr>
            <p:ph type="title"/>
          </p:nvPr>
        </p:nvSpPr>
        <p:spPr/>
        <p:txBody>
          <a:bodyPr>
            <a:normAutofit/>
          </a:bodyPr>
          <a:lstStyle/>
          <a:p>
            <a:r>
              <a:rPr lang="en-US" dirty="0"/>
              <a:t>Questions to answer</a:t>
            </a:r>
            <a:endParaRPr lang="en-GB" dirty="0"/>
          </a:p>
        </p:txBody>
      </p:sp>
      <p:sp>
        <p:nvSpPr>
          <p:cNvPr id="4" name="Content Placeholder 3">
            <a:extLst>
              <a:ext uri="{FF2B5EF4-FFF2-40B4-BE49-F238E27FC236}">
                <a16:creationId xmlns:a16="http://schemas.microsoft.com/office/drawing/2014/main" id="{4405ECED-ABDB-BAB3-D41F-335A58DD6F50}"/>
              </a:ext>
            </a:extLst>
          </p:cNvPr>
          <p:cNvSpPr>
            <a:spLocks noGrp="1"/>
          </p:cNvSpPr>
          <p:nvPr>
            <p:ph idx="1"/>
          </p:nvPr>
        </p:nvSpPr>
        <p:spPr>
          <a:xfrm>
            <a:off x="3869268" y="864108"/>
            <a:ext cx="7315200" cy="5097421"/>
          </a:xfrm>
        </p:spPr>
        <p:txBody>
          <a:bodyPr/>
          <a:lstStyle/>
          <a:p>
            <a:r>
              <a:rPr lang="en-GB" b="1" dirty="0"/>
              <a:t>An introduction to any manuscript should provide answers to the following questions:</a:t>
            </a:r>
          </a:p>
          <a:p>
            <a:r>
              <a:rPr lang="en-US" dirty="0"/>
              <a:t>What is the aim of the work?</a:t>
            </a:r>
          </a:p>
          <a:p>
            <a:pPr lvl="1"/>
            <a:r>
              <a:rPr lang="en-US" dirty="0"/>
              <a:t>Board societal context</a:t>
            </a:r>
          </a:p>
          <a:p>
            <a:r>
              <a:rPr lang="en-US" dirty="0"/>
              <a:t>What is the problem/knowledge gap?</a:t>
            </a:r>
          </a:p>
          <a:p>
            <a:pPr lvl="1"/>
            <a:r>
              <a:rPr lang="en-US" dirty="0"/>
              <a:t>Position your work in the broader context</a:t>
            </a:r>
          </a:p>
          <a:p>
            <a:r>
              <a:rPr lang="en-US" dirty="0"/>
              <a:t>Why is this problem/knowledge gap important?</a:t>
            </a:r>
          </a:p>
          <a:p>
            <a:pPr lvl="1"/>
            <a:r>
              <a:rPr lang="en-US" dirty="0"/>
              <a:t>Explain why this study specifically</a:t>
            </a:r>
          </a:p>
          <a:p>
            <a:r>
              <a:rPr lang="en-US" dirty="0"/>
              <a:t>What explains the existence of the issue?</a:t>
            </a:r>
          </a:p>
          <a:p>
            <a:pPr lvl="1"/>
            <a:r>
              <a:rPr lang="en-US" dirty="0"/>
              <a:t>Explain what has caused the problem/gap</a:t>
            </a:r>
          </a:p>
          <a:p>
            <a:r>
              <a:rPr lang="en-US" dirty="0"/>
              <a:t>How will your research contribute to efforts in overcoming this issue?</a:t>
            </a:r>
          </a:p>
        </p:txBody>
      </p:sp>
      <p:sp>
        <p:nvSpPr>
          <p:cNvPr id="3" name="TextBox 2">
            <a:extLst>
              <a:ext uri="{FF2B5EF4-FFF2-40B4-BE49-F238E27FC236}">
                <a16:creationId xmlns:a16="http://schemas.microsoft.com/office/drawing/2014/main" id="{D8025750-0983-CD0F-8162-E7057D797693}"/>
              </a:ext>
            </a:extLst>
          </p:cNvPr>
          <p:cNvSpPr txBox="1"/>
          <p:nvPr/>
        </p:nvSpPr>
        <p:spPr>
          <a:xfrm>
            <a:off x="5479" y="5716055"/>
            <a:ext cx="3347321" cy="369332"/>
          </a:xfrm>
          <a:prstGeom prst="rect">
            <a:avLst/>
          </a:prstGeom>
          <a:noFill/>
        </p:spPr>
        <p:txBody>
          <a:bodyPr wrap="square">
            <a:spAutoFit/>
          </a:bodyPr>
          <a:lstStyle/>
          <a:p>
            <a:r>
              <a:rPr lang="en-GB" dirty="0"/>
              <a:t>(An anonymous peer reviewer)</a:t>
            </a:r>
          </a:p>
        </p:txBody>
      </p:sp>
    </p:spTree>
    <p:extLst>
      <p:ext uri="{BB962C8B-B14F-4D97-AF65-F5344CB8AC3E}">
        <p14:creationId xmlns:p14="http://schemas.microsoft.com/office/powerpoint/2010/main" val="17665149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561C7E-AB55-B5E8-7216-2B7293E46B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D654DA-80AE-9B53-3AB0-929674D97CCF}"/>
              </a:ext>
            </a:extLst>
          </p:cNvPr>
          <p:cNvSpPr>
            <a:spLocks noGrp="1"/>
          </p:cNvSpPr>
          <p:nvPr>
            <p:ph type="title"/>
          </p:nvPr>
        </p:nvSpPr>
        <p:spPr/>
        <p:txBody>
          <a:bodyPr>
            <a:normAutofit/>
          </a:bodyPr>
          <a:lstStyle/>
          <a:p>
            <a:r>
              <a:rPr lang="en-US" dirty="0"/>
              <a:t>Example introductions</a:t>
            </a:r>
            <a:endParaRPr lang="en-GB" dirty="0"/>
          </a:p>
        </p:txBody>
      </p:sp>
      <p:sp>
        <p:nvSpPr>
          <p:cNvPr id="8" name="TextBox 7">
            <a:extLst>
              <a:ext uri="{FF2B5EF4-FFF2-40B4-BE49-F238E27FC236}">
                <a16:creationId xmlns:a16="http://schemas.microsoft.com/office/drawing/2014/main" id="{996560F5-2537-B5F1-BA31-4DCAF7A5075F}"/>
              </a:ext>
            </a:extLst>
          </p:cNvPr>
          <p:cNvSpPr txBox="1"/>
          <p:nvPr/>
        </p:nvSpPr>
        <p:spPr>
          <a:xfrm>
            <a:off x="5479" y="5716055"/>
            <a:ext cx="1823321" cy="369332"/>
          </a:xfrm>
          <a:prstGeom prst="rect">
            <a:avLst/>
          </a:prstGeom>
          <a:noFill/>
        </p:spPr>
        <p:txBody>
          <a:bodyPr wrap="square">
            <a:spAutoFit/>
          </a:bodyPr>
          <a:lstStyle/>
          <a:p>
            <a:r>
              <a:rPr lang="en-GB" dirty="0"/>
              <a:t>(</a:t>
            </a:r>
            <a:r>
              <a:rPr lang="en-GB" dirty="0" err="1"/>
              <a:t>Jaakkola</a:t>
            </a:r>
            <a:r>
              <a:rPr lang="en-GB" dirty="0"/>
              <a:t>, 2020)</a:t>
            </a:r>
          </a:p>
        </p:txBody>
      </p:sp>
      <p:sp>
        <p:nvSpPr>
          <p:cNvPr id="4" name="Content Placeholder 3">
            <a:extLst>
              <a:ext uri="{FF2B5EF4-FFF2-40B4-BE49-F238E27FC236}">
                <a16:creationId xmlns:a16="http://schemas.microsoft.com/office/drawing/2014/main" id="{8E96D1A9-AD9C-4186-0FEE-F62F9950057B}"/>
              </a:ext>
            </a:extLst>
          </p:cNvPr>
          <p:cNvSpPr>
            <a:spLocks noGrp="1"/>
          </p:cNvSpPr>
          <p:nvPr>
            <p:ph idx="1"/>
          </p:nvPr>
        </p:nvSpPr>
        <p:spPr>
          <a:xfrm>
            <a:off x="3869268" y="864108"/>
            <a:ext cx="7315200" cy="5087959"/>
          </a:xfrm>
        </p:spPr>
        <p:txBody>
          <a:bodyPr>
            <a:normAutofit lnSpcReduction="10000"/>
          </a:bodyPr>
          <a:lstStyle/>
          <a:p>
            <a:r>
              <a:rPr lang="en-US" b="1" dirty="0"/>
              <a:t>Good example from an article reporting an empirical study</a:t>
            </a:r>
          </a:p>
          <a:p>
            <a:r>
              <a:rPr lang="en-US" dirty="0"/>
              <a:t>Kirschner, P. A., &amp; Karpinski, A. C. (2010). Facebook® and academic performance. Computers in Human Behavior, 26(6), 1237–1245. </a:t>
            </a:r>
            <a:r>
              <a:rPr lang="en-US" dirty="0">
                <a:hlinkClick r:id="rId2"/>
              </a:rPr>
              <a:t>https://doi.org/10.1016/j.chb.2010.03.024</a:t>
            </a:r>
            <a:r>
              <a:rPr lang="en-US" dirty="0"/>
              <a:t> </a:t>
            </a:r>
          </a:p>
          <a:p>
            <a:endParaRPr lang="en-US" dirty="0"/>
          </a:p>
          <a:p>
            <a:r>
              <a:rPr lang="en-US" b="1" dirty="0"/>
              <a:t>Good example from an article presenting what is known about a concept, similar to a narrative literature review</a:t>
            </a:r>
          </a:p>
          <a:p>
            <a:r>
              <a:rPr lang="en-US" dirty="0"/>
              <a:t>Baddeley, A. (1992). Working memory. Science, 255(5044), 556–559. </a:t>
            </a:r>
            <a:r>
              <a:rPr lang="en-US" dirty="0">
                <a:hlinkClick r:id="rId3"/>
              </a:rPr>
              <a:t>https://doi.org/10.1126/science.1736359</a:t>
            </a:r>
            <a:endParaRPr lang="en-US" dirty="0"/>
          </a:p>
          <a:p>
            <a:endParaRPr lang="en-US" dirty="0"/>
          </a:p>
          <a:p>
            <a:r>
              <a:rPr lang="en-US" b="1" dirty="0"/>
              <a:t>Example of a less good introduction</a:t>
            </a:r>
          </a:p>
          <a:p>
            <a:r>
              <a:rPr lang="en-US" dirty="0" err="1"/>
              <a:t>Kahangamage</a:t>
            </a:r>
            <a:r>
              <a:rPr lang="en-US" dirty="0"/>
              <a:t>, U., &amp; Leung, R. C. K. (2020). </a:t>
            </a:r>
            <a:r>
              <a:rPr lang="en-US" dirty="0" err="1"/>
              <a:t>Remodelling</a:t>
            </a:r>
            <a:r>
              <a:rPr lang="en-US" dirty="0"/>
              <a:t> an engineering design subject to enhance students’ learning outcomes. International Journal of Technology and Design Education, 30(4), 799–814. </a:t>
            </a:r>
            <a:r>
              <a:rPr lang="en-US" dirty="0">
                <a:hlinkClick r:id="rId4"/>
              </a:rPr>
              <a:t>https://doi.org/10.1007/s10798-019-09519-3</a:t>
            </a:r>
            <a:r>
              <a:rPr lang="en-US" dirty="0"/>
              <a:t> </a:t>
            </a:r>
          </a:p>
        </p:txBody>
      </p:sp>
    </p:spTree>
    <p:extLst>
      <p:ext uri="{BB962C8B-B14F-4D97-AF65-F5344CB8AC3E}">
        <p14:creationId xmlns:p14="http://schemas.microsoft.com/office/powerpoint/2010/main" val="10228834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B8424AB-D56B-4256-866A-5B54DE93C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2" name="Rectangle 11">
            <a:extLst>
              <a:ext uri="{FF2B5EF4-FFF2-40B4-BE49-F238E27FC236}">
                <a16:creationId xmlns:a16="http://schemas.microsoft.com/office/drawing/2014/main" id="{FC999C28-AD33-4EB7-A5F1-C06D10A5F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useBgFill="1">
        <p:nvSpPr>
          <p:cNvPr id="14" name="Rectangle 13">
            <a:extLst>
              <a:ext uri="{FF2B5EF4-FFF2-40B4-BE49-F238E27FC236}">
                <a16:creationId xmlns:a16="http://schemas.microsoft.com/office/drawing/2014/main" id="{69373E92-F88D-4F0A-94DF-393703E7D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938" y="46653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629DAA0-ADF6-43FD-9C99-483F722B5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609288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481ACA74-ED9E-ED14-EBFA-47BB7E50FCB3}"/>
              </a:ext>
            </a:extLst>
          </p:cNvPr>
          <p:cNvSpPr>
            <a:spLocks noGrp="1"/>
          </p:cNvSpPr>
          <p:nvPr>
            <p:ph type="title"/>
          </p:nvPr>
        </p:nvSpPr>
        <p:spPr>
          <a:xfrm>
            <a:off x="1069848" y="1298447"/>
            <a:ext cx="4705801" cy="4069419"/>
          </a:xfrm>
        </p:spPr>
        <p:txBody>
          <a:bodyPr vert="horz" lIns="91440" tIns="45720" rIns="91440" bIns="45720" rtlCol="0" anchor="b">
            <a:normAutofit fontScale="90000"/>
          </a:bodyPr>
          <a:lstStyle/>
          <a:p>
            <a:r>
              <a:rPr lang="en-US" sz="5500" spc="-100" dirty="0"/>
              <a:t>Activity</a:t>
            </a:r>
            <a:br>
              <a:rPr lang="en-US" sz="5500" spc="-100" dirty="0"/>
            </a:br>
            <a:br>
              <a:rPr lang="en-US" sz="5500" spc="-100" dirty="0"/>
            </a:br>
            <a:r>
              <a:rPr lang="en-US" sz="5500" spc="-100" dirty="0"/>
              <a:t>Speed writing using the pomodoro technique</a:t>
            </a:r>
          </a:p>
        </p:txBody>
      </p:sp>
      <p:sp>
        <p:nvSpPr>
          <p:cNvPr id="18" name="Rectangle 17">
            <a:extLst>
              <a:ext uri="{FF2B5EF4-FFF2-40B4-BE49-F238E27FC236}">
                <a16:creationId xmlns:a16="http://schemas.microsoft.com/office/drawing/2014/main" id="{F32C8C35-BF44-4CFB-9754-81F07C9812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6" name="Content Placeholder 3">
            <a:extLst>
              <a:ext uri="{FF2B5EF4-FFF2-40B4-BE49-F238E27FC236}">
                <a16:creationId xmlns:a16="http://schemas.microsoft.com/office/drawing/2014/main" id="{64F45AF5-76F3-1D75-E4FA-26BB81180D64}"/>
              </a:ext>
            </a:extLst>
          </p:cNvPr>
          <p:cNvSpPr>
            <a:spLocks noGrp="1"/>
          </p:cNvSpPr>
          <p:nvPr>
            <p:ph idx="1"/>
          </p:nvPr>
        </p:nvSpPr>
        <p:spPr>
          <a:xfrm>
            <a:off x="6759018" y="864108"/>
            <a:ext cx="4425449" cy="5120640"/>
          </a:xfrm>
        </p:spPr>
        <p:txBody>
          <a:bodyPr/>
          <a:lstStyle/>
          <a:p>
            <a:r>
              <a:rPr lang="en-GB" dirty="0"/>
              <a:t>The pomodoro technique involves short, uninterrupted, periods of writing – usually 25 minutes.</a:t>
            </a:r>
          </a:p>
          <a:p>
            <a:r>
              <a:rPr lang="en-GB" dirty="0"/>
              <a:t>We will use this to write draft introduction sections for a potential manuscript, or this module assignment.</a:t>
            </a:r>
          </a:p>
          <a:p>
            <a:r>
              <a:rPr lang="en-GB" dirty="0"/>
              <a:t>Between rounds we can do short peer review critiques.</a:t>
            </a:r>
          </a:p>
          <a:p>
            <a:r>
              <a:rPr lang="en-GB" b="1" dirty="0"/>
              <a:t>The goal is not to be precious about your writing. The focus should be on structure and function only.</a:t>
            </a:r>
          </a:p>
        </p:txBody>
      </p:sp>
    </p:spTree>
    <p:extLst>
      <p:ext uri="{BB962C8B-B14F-4D97-AF65-F5344CB8AC3E}">
        <p14:creationId xmlns:p14="http://schemas.microsoft.com/office/powerpoint/2010/main" val="2130808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B51921-231D-AD74-A4BB-0A1B5F4AC1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FE02B6-1336-D2A2-A77B-19042CD151A1}"/>
              </a:ext>
            </a:extLst>
          </p:cNvPr>
          <p:cNvSpPr>
            <a:spLocks noGrp="1"/>
          </p:cNvSpPr>
          <p:nvPr>
            <p:ph type="title"/>
          </p:nvPr>
        </p:nvSpPr>
        <p:spPr/>
        <p:txBody>
          <a:bodyPr/>
          <a:lstStyle/>
          <a:p>
            <a:r>
              <a:rPr lang="en-US" dirty="0"/>
              <a:t>Motivating your research: A “purpose statement”</a:t>
            </a:r>
            <a:endParaRPr lang="en-GB" dirty="0"/>
          </a:p>
        </p:txBody>
      </p:sp>
    </p:spTree>
    <p:extLst>
      <p:ext uri="{BB962C8B-B14F-4D97-AF65-F5344CB8AC3E}">
        <p14:creationId xmlns:p14="http://schemas.microsoft.com/office/powerpoint/2010/main" val="1149953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6C41F-F30B-B708-9DBE-7838867E43AF}"/>
              </a:ext>
            </a:extLst>
          </p:cNvPr>
          <p:cNvSpPr>
            <a:spLocks noGrp="1"/>
          </p:cNvSpPr>
          <p:nvPr>
            <p:ph type="title"/>
          </p:nvPr>
        </p:nvSpPr>
        <p:spPr/>
        <p:txBody>
          <a:bodyPr>
            <a:normAutofit/>
          </a:bodyPr>
          <a:lstStyle/>
          <a:p>
            <a:r>
              <a:rPr lang="en-US" dirty="0"/>
              <a:t>Societal benefits of research activity</a:t>
            </a:r>
            <a:endParaRPr lang="en-GB" dirty="0"/>
          </a:p>
        </p:txBody>
      </p:sp>
      <p:sp>
        <p:nvSpPr>
          <p:cNvPr id="4" name="Content Placeholder 3">
            <a:extLst>
              <a:ext uri="{FF2B5EF4-FFF2-40B4-BE49-F238E27FC236}">
                <a16:creationId xmlns:a16="http://schemas.microsoft.com/office/drawing/2014/main" id="{272BCAB7-B53C-08B1-4FDF-C263C3E194BA}"/>
              </a:ext>
            </a:extLst>
          </p:cNvPr>
          <p:cNvSpPr>
            <a:spLocks noGrp="1"/>
          </p:cNvSpPr>
          <p:nvPr>
            <p:ph idx="1"/>
          </p:nvPr>
        </p:nvSpPr>
        <p:spPr/>
        <p:txBody>
          <a:bodyPr/>
          <a:lstStyle/>
          <a:p>
            <a:r>
              <a:rPr lang="en-US" b="1" dirty="0"/>
              <a:t>Social benefits </a:t>
            </a:r>
            <a:r>
              <a:rPr lang="en-US" dirty="0"/>
              <a:t>indicate the contribution of the research to the social capital of a nation (e.g., stimulating new approaches to social issues, informed public debate, and improved policymaking).</a:t>
            </a:r>
          </a:p>
          <a:p>
            <a:r>
              <a:rPr lang="en-US" b="1" dirty="0"/>
              <a:t>Cultural benefits </a:t>
            </a:r>
            <a:r>
              <a:rPr lang="en-US" dirty="0"/>
              <a:t>are additions to the cultural capital of a nation (e.g., understanding how we relate to other societies and cultures, contributing to cultural preservation and enrichment).</a:t>
            </a:r>
          </a:p>
          <a:p>
            <a:r>
              <a:rPr lang="en-US" b="1" dirty="0"/>
              <a:t>Environmental benefits </a:t>
            </a:r>
            <a:r>
              <a:rPr lang="en-US" dirty="0"/>
              <a:t>add to the natural capital of a nation (e.g., reduced waste and pollution, uptake of recycling techniques).</a:t>
            </a:r>
          </a:p>
          <a:p>
            <a:r>
              <a:rPr lang="en-US" b="1" dirty="0"/>
              <a:t>Economic benefits </a:t>
            </a:r>
            <a:r>
              <a:rPr lang="en-US" dirty="0"/>
              <a:t>denote contributions to the economic capital of a nation (e.g., enhancing the skills base, improved productivity).</a:t>
            </a:r>
          </a:p>
          <a:p>
            <a:r>
              <a:rPr lang="en-US" b="1" dirty="0"/>
              <a:t>Field specific benefits </a:t>
            </a:r>
            <a:r>
              <a:rPr lang="en-US" dirty="0"/>
              <a:t>(personal addition) are benefits within specific fields of study/work, such as education, art and design, engineering, health, sport science, etc.</a:t>
            </a:r>
          </a:p>
        </p:txBody>
      </p:sp>
      <p:sp>
        <p:nvSpPr>
          <p:cNvPr id="8" name="TextBox 7">
            <a:extLst>
              <a:ext uri="{FF2B5EF4-FFF2-40B4-BE49-F238E27FC236}">
                <a16:creationId xmlns:a16="http://schemas.microsoft.com/office/drawing/2014/main" id="{2552762F-8C75-7742-7EDD-576D10EBC807}"/>
              </a:ext>
            </a:extLst>
          </p:cNvPr>
          <p:cNvSpPr txBox="1"/>
          <p:nvPr/>
        </p:nvSpPr>
        <p:spPr>
          <a:xfrm>
            <a:off x="5479" y="5716055"/>
            <a:ext cx="1823321" cy="369332"/>
          </a:xfrm>
          <a:prstGeom prst="rect">
            <a:avLst/>
          </a:prstGeom>
          <a:noFill/>
        </p:spPr>
        <p:txBody>
          <a:bodyPr wrap="square">
            <a:spAutoFit/>
          </a:bodyPr>
          <a:lstStyle/>
          <a:p>
            <a:r>
              <a:rPr lang="en-GB" dirty="0"/>
              <a:t>(Donovan, 2008)</a:t>
            </a:r>
          </a:p>
        </p:txBody>
      </p:sp>
    </p:spTree>
    <p:extLst>
      <p:ext uri="{BB962C8B-B14F-4D97-AF65-F5344CB8AC3E}">
        <p14:creationId xmlns:p14="http://schemas.microsoft.com/office/powerpoint/2010/main" val="4284813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7AF8C4-756F-E9C5-373F-134767AD97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722C7A-CFB9-7DEF-7462-50D65BD68D6A}"/>
              </a:ext>
            </a:extLst>
          </p:cNvPr>
          <p:cNvSpPr>
            <a:spLocks noGrp="1"/>
          </p:cNvSpPr>
          <p:nvPr>
            <p:ph type="title"/>
          </p:nvPr>
        </p:nvSpPr>
        <p:spPr/>
        <p:txBody>
          <a:bodyPr>
            <a:normAutofit/>
          </a:bodyPr>
          <a:lstStyle/>
          <a:p>
            <a:r>
              <a:rPr lang="en-GB" dirty="0"/>
              <a:t>Evidence readiness levels</a:t>
            </a:r>
          </a:p>
        </p:txBody>
      </p:sp>
      <p:sp>
        <p:nvSpPr>
          <p:cNvPr id="8" name="TextBox 7">
            <a:extLst>
              <a:ext uri="{FF2B5EF4-FFF2-40B4-BE49-F238E27FC236}">
                <a16:creationId xmlns:a16="http://schemas.microsoft.com/office/drawing/2014/main" id="{B2A31CBA-C5DF-99AB-0D63-1C627DDB06E0}"/>
              </a:ext>
            </a:extLst>
          </p:cNvPr>
          <p:cNvSpPr txBox="1"/>
          <p:nvPr/>
        </p:nvSpPr>
        <p:spPr>
          <a:xfrm>
            <a:off x="5479" y="5716055"/>
            <a:ext cx="2881156" cy="369332"/>
          </a:xfrm>
          <a:prstGeom prst="rect">
            <a:avLst/>
          </a:prstGeom>
          <a:noFill/>
        </p:spPr>
        <p:txBody>
          <a:bodyPr wrap="square">
            <a:spAutoFit/>
          </a:bodyPr>
          <a:lstStyle/>
          <a:p>
            <a:r>
              <a:rPr lang="en-GB" dirty="0"/>
              <a:t>(</a:t>
            </a:r>
            <a:r>
              <a:rPr lang="en-GB" dirty="0" err="1"/>
              <a:t>Ijzerman</a:t>
            </a:r>
            <a:r>
              <a:rPr lang="en-GB" dirty="0"/>
              <a:t> et al. 2020)</a:t>
            </a:r>
          </a:p>
        </p:txBody>
      </p:sp>
      <p:pic>
        <p:nvPicPr>
          <p:cNvPr id="6" name="Picture 5">
            <a:extLst>
              <a:ext uri="{FF2B5EF4-FFF2-40B4-BE49-F238E27FC236}">
                <a16:creationId xmlns:a16="http://schemas.microsoft.com/office/drawing/2014/main" id="{74035685-54D3-BAB1-64A1-42146A3057EE}"/>
              </a:ext>
            </a:extLst>
          </p:cNvPr>
          <p:cNvPicPr>
            <a:picLocks noChangeAspect="1"/>
          </p:cNvPicPr>
          <p:nvPr/>
        </p:nvPicPr>
        <p:blipFill>
          <a:blip r:embed="rId2"/>
          <a:stretch>
            <a:fillRect/>
          </a:stretch>
        </p:blipFill>
        <p:spPr>
          <a:xfrm>
            <a:off x="4023239" y="724703"/>
            <a:ext cx="3415786" cy="5091606"/>
          </a:xfrm>
          <a:prstGeom prst="rect">
            <a:avLst/>
          </a:prstGeom>
          <a:ln>
            <a:solidFill>
              <a:schemeClr val="bg1"/>
            </a:solidFill>
          </a:ln>
        </p:spPr>
      </p:pic>
      <p:pic>
        <p:nvPicPr>
          <p:cNvPr id="7" name="Picture 6">
            <a:extLst>
              <a:ext uri="{FF2B5EF4-FFF2-40B4-BE49-F238E27FC236}">
                <a16:creationId xmlns:a16="http://schemas.microsoft.com/office/drawing/2014/main" id="{7F8822B9-E21F-F2E2-2393-DF6DC51F7F07}"/>
              </a:ext>
            </a:extLst>
          </p:cNvPr>
          <p:cNvPicPr>
            <a:picLocks noChangeAspect="1"/>
          </p:cNvPicPr>
          <p:nvPr/>
        </p:nvPicPr>
        <p:blipFill>
          <a:blip r:embed="rId3"/>
          <a:stretch>
            <a:fillRect/>
          </a:stretch>
        </p:blipFill>
        <p:spPr>
          <a:xfrm>
            <a:off x="7755018" y="724703"/>
            <a:ext cx="3430803" cy="4628347"/>
          </a:xfrm>
          <a:prstGeom prst="rect">
            <a:avLst/>
          </a:prstGeom>
          <a:ln>
            <a:solidFill>
              <a:schemeClr val="bg1"/>
            </a:solidFill>
          </a:ln>
        </p:spPr>
      </p:pic>
    </p:spTree>
    <p:extLst>
      <p:ext uri="{BB962C8B-B14F-4D97-AF65-F5344CB8AC3E}">
        <p14:creationId xmlns:p14="http://schemas.microsoft.com/office/powerpoint/2010/main" val="2941937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5BB9D-D4CC-CB3A-C2B3-F4ED0C4B30B8}"/>
              </a:ext>
            </a:extLst>
          </p:cNvPr>
          <p:cNvSpPr>
            <a:spLocks noGrp="1"/>
          </p:cNvSpPr>
          <p:nvPr>
            <p:ph type="title"/>
          </p:nvPr>
        </p:nvSpPr>
        <p:spPr/>
        <p:txBody>
          <a:bodyPr/>
          <a:lstStyle/>
          <a:p>
            <a:r>
              <a:rPr lang="en-US" dirty="0"/>
              <a:t>Generating and presenting research questions and hypotheses</a:t>
            </a:r>
            <a:endParaRPr lang="en-GB" dirty="0"/>
          </a:p>
        </p:txBody>
      </p:sp>
    </p:spTree>
    <p:extLst>
      <p:ext uri="{BB962C8B-B14F-4D97-AF65-F5344CB8AC3E}">
        <p14:creationId xmlns:p14="http://schemas.microsoft.com/office/powerpoint/2010/main" val="3668577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2C8612-A1E6-EA91-FFEF-8B291F00A2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7E3671-216F-067D-03E4-3602518EAD09}"/>
              </a:ext>
            </a:extLst>
          </p:cNvPr>
          <p:cNvSpPr>
            <a:spLocks noGrp="1"/>
          </p:cNvSpPr>
          <p:nvPr>
            <p:ph type="title"/>
          </p:nvPr>
        </p:nvSpPr>
        <p:spPr/>
        <p:txBody>
          <a:bodyPr>
            <a:normAutofit/>
          </a:bodyPr>
          <a:lstStyle/>
          <a:p>
            <a:r>
              <a:rPr lang="en-GB" dirty="0"/>
              <a:t>Framing a research question</a:t>
            </a:r>
          </a:p>
        </p:txBody>
      </p:sp>
      <p:sp>
        <p:nvSpPr>
          <p:cNvPr id="4" name="Content Placeholder 3">
            <a:extLst>
              <a:ext uri="{FF2B5EF4-FFF2-40B4-BE49-F238E27FC236}">
                <a16:creationId xmlns:a16="http://schemas.microsoft.com/office/drawing/2014/main" id="{8A11A718-6703-0AEF-E7DC-04E7D8E91B73}"/>
              </a:ext>
            </a:extLst>
          </p:cNvPr>
          <p:cNvSpPr>
            <a:spLocks noGrp="1"/>
          </p:cNvSpPr>
          <p:nvPr>
            <p:ph idx="1"/>
          </p:nvPr>
        </p:nvSpPr>
        <p:spPr/>
        <p:txBody>
          <a:bodyPr>
            <a:normAutofit lnSpcReduction="10000"/>
          </a:bodyPr>
          <a:lstStyle/>
          <a:p>
            <a:r>
              <a:rPr lang="en-GB" b="1" dirty="0"/>
              <a:t>F</a:t>
            </a:r>
            <a:r>
              <a:rPr lang="en-GB" dirty="0"/>
              <a:t>easible</a:t>
            </a:r>
          </a:p>
          <a:p>
            <a:pPr lvl="1"/>
            <a:r>
              <a:rPr lang="en-US" dirty="0"/>
              <a:t>Adequate number of subjects/cases/participants</a:t>
            </a:r>
          </a:p>
          <a:p>
            <a:pPr lvl="1"/>
            <a:r>
              <a:rPr lang="en-US" dirty="0"/>
              <a:t>Adequate technical expertise</a:t>
            </a:r>
          </a:p>
          <a:p>
            <a:pPr lvl="1"/>
            <a:r>
              <a:rPr lang="en-US" dirty="0"/>
              <a:t>Affordable in time and money</a:t>
            </a:r>
          </a:p>
          <a:p>
            <a:pPr lvl="1"/>
            <a:r>
              <a:rPr lang="en-US" dirty="0"/>
              <a:t>Manageable in scope</a:t>
            </a:r>
            <a:endParaRPr lang="en-GB" dirty="0"/>
          </a:p>
          <a:p>
            <a:r>
              <a:rPr lang="en-GB" b="1" dirty="0"/>
              <a:t>I</a:t>
            </a:r>
            <a:r>
              <a:rPr lang="en-GB" dirty="0"/>
              <a:t>nteresting</a:t>
            </a:r>
          </a:p>
          <a:p>
            <a:pPr lvl="1"/>
            <a:r>
              <a:rPr lang="en-US" dirty="0"/>
              <a:t>Getting the answer intrigues investigator, peers and community</a:t>
            </a:r>
            <a:endParaRPr lang="en-GB" dirty="0"/>
          </a:p>
          <a:p>
            <a:r>
              <a:rPr lang="en-GB" b="1" dirty="0"/>
              <a:t>N</a:t>
            </a:r>
            <a:r>
              <a:rPr lang="en-GB" dirty="0"/>
              <a:t>ovel</a:t>
            </a:r>
          </a:p>
          <a:p>
            <a:pPr lvl="1"/>
            <a:r>
              <a:rPr lang="en-US" dirty="0"/>
              <a:t>Confirms, refutes or extends previous findings</a:t>
            </a:r>
            <a:endParaRPr lang="en-GB" dirty="0"/>
          </a:p>
          <a:p>
            <a:r>
              <a:rPr lang="en-GB" b="1" dirty="0"/>
              <a:t>E</a:t>
            </a:r>
            <a:r>
              <a:rPr lang="en-GB" dirty="0"/>
              <a:t>thical</a:t>
            </a:r>
          </a:p>
          <a:p>
            <a:pPr lvl="1"/>
            <a:r>
              <a:rPr lang="en-US" dirty="0"/>
              <a:t>Amenable to a study that institutional review board will approve</a:t>
            </a:r>
            <a:endParaRPr lang="en-GB" dirty="0"/>
          </a:p>
          <a:p>
            <a:r>
              <a:rPr lang="en-GB" b="1" dirty="0"/>
              <a:t>R</a:t>
            </a:r>
            <a:r>
              <a:rPr lang="en-GB" dirty="0"/>
              <a:t>elevant</a:t>
            </a:r>
          </a:p>
          <a:p>
            <a:pPr lvl="1"/>
            <a:r>
              <a:rPr lang="en-US" dirty="0"/>
              <a:t>To scientific knowledge</a:t>
            </a:r>
          </a:p>
          <a:p>
            <a:pPr lvl="1"/>
            <a:r>
              <a:rPr lang="en-US" dirty="0"/>
              <a:t>To policy</a:t>
            </a:r>
          </a:p>
          <a:p>
            <a:pPr lvl="1"/>
            <a:r>
              <a:rPr lang="en-US" dirty="0"/>
              <a:t>To future research</a:t>
            </a:r>
          </a:p>
        </p:txBody>
      </p:sp>
      <p:sp>
        <p:nvSpPr>
          <p:cNvPr id="8" name="TextBox 7">
            <a:extLst>
              <a:ext uri="{FF2B5EF4-FFF2-40B4-BE49-F238E27FC236}">
                <a16:creationId xmlns:a16="http://schemas.microsoft.com/office/drawing/2014/main" id="{C46FB9E8-773D-C363-9213-93B7797188C7}"/>
              </a:ext>
            </a:extLst>
          </p:cNvPr>
          <p:cNvSpPr txBox="1"/>
          <p:nvPr/>
        </p:nvSpPr>
        <p:spPr>
          <a:xfrm>
            <a:off x="5479" y="5716055"/>
            <a:ext cx="2881156" cy="369332"/>
          </a:xfrm>
          <a:prstGeom prst="rect">
            <a:avLst/>
          </a:prstGeom>
          <a:noFill/>
        </p:spPr>
        <p:txBody>
          <a:bodyPr wrap="square">
            <a:spAutoFit/>
          </a:bodyPr>
          <a:lstStyle/>
          <a:p>
            <a:r>
              <a:rPr lang="en-GB" dirty="0"/>
              <a:t>(</a:t>
            </a:r>
            <a:r>
              <a:rPr lang="en-GB" dirty="0" err="1"/>
              <a:t>Hulley</a:t>
            </a:r>
            <a:r>
              <a:rPr lang="en-GB" dirty="0"/>
              <a:t> et al., 2007)</a:t>
            </a:r>
          </a:p>
        </p:txBody>
      </p:sp>
    </p:spTree>
    <p:extLst>
      <p:ext uri="{BB962C8B-B14F-4D97-AF65-F5344CB8AC3E}">
        <p14:creationId xmlns:p14="http://schemas.microsoft.com/office/powerpoint/2010/main" val="2753900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3D8357-52E1-9336-D861-E0B118C351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D61B15-4106-9924-94E5-1C489376114F}"/>
              </a:ext>
            </a:extLst>
          </p:cNvPr>
          <p:cNvSpPr>
            <a:spLocks noGrp="1"/>
          </p:cNvSpPr>
          <p:nvPr>
            <p:ph type="title"/>
          </p:nvPr>
        </p:nvSpPr>
        <p:spPr/>
        <p:txBody>
          <a:bodyPr>
            <a:normAutofit/>
          </a:bodyPr>
          <a:lstStyle/>
          <a:p>
            <a:r>
              <a:rPr lang="en-GB" dirty="0"/>
              <a:t>Framing a research question</a:t>
            </a:r>
          </a:p>
        </p:txBody>
      </p:sp>
      <p:sp>
        <p:nvSpPr>
          <p:cNvPr id="4" name="Content Placeholder 3">
            <a:extLst>
              <a:ext uri="{FF2B5EF4-FFF2-40B4-BE49-F238E27FC236}">
                <a16:creationId xmlns:a16="http://schemas.microsoft.com/office/drawing/2014/main" id="{D2942E4F-1647-8137-C647-19CCA9913C60}"/>
              </a:ext>
            </a:extLst>
          </p:cNvPr>
          <p:cNvSpPr>
            <a:spLocks noGrp="1"/>
          </p:cNvSpPr>
          <p:nvPr>
            <p:ph idx="1"/>
          </p:nvPr>
        </p:nvSpPr>
        <p:spPr/>
        <p:txBody>
          <a:bodyPr>
            <a:normAutofit/>
          </a:bodyPr>
          <a:lstStyle/>
          <a:p>
            <a:r>
              <a:rPr lang="en-GB" b="1" dirty="0"/>
              <a:t>P</a:t>
            </a:r>
            <a:r>
              <a:rPr lang="en-GB" dirty="0"/>
              <a:t>opulation</a:t>
            </a:r>
          </a:p>
          <a:p>
            <a:pPr lvl="1"/>
            <a:r>
              <a:rPr lang="en-US" dirty="0"/>
              <a:t>What specific population are you interested in?</a:t>
            </a:r>
            <a:endParaRPr lang="en-GB" dirty="0"/>
          </a:p>
          <a:p>
            <a:r>
              <a:rPr lang="en-GB" b="1" dirty="0"/>
              <a:t>I</a:t>
            </a:r>
            <a:r>
              <a:rPr lang="en-GB" dirty="0"/>
              <a:t>ntervention</a:t>
            </a:r>
          </a:p>
          <a:p>
            <a:pPr lvl="1"/>
            <a:r>
              <a:rPr lang="en-US" dirty="0"/>
              <a:t>What is your investigational intervention?</a:t>
            </a:r>
            <a:endParaRPr lang="en-GB" dirty="0"/>
          </a:p>
          <a:p>
            <a:r>
              <a:rPr lang="en-GB" b="1" dirty="0"/>
              <a:t>C</a:t>
            </a:r>
            <a:r>
              <a:rPr lang="en-GB" dirty="0"/>
              <a:t>omparison group</a:t>
            </a:r>
          </a:p>
          <a:p>
            <a:pPr lvl="1"/>
            <a:r>
              <a:rPr lang="en-US" dirty="0"/>
              <a:t>What is the main alternative to compare with the intervention?</a:t>
            </a:r>
            <a:endParaRPr lang="en-GB" dirty="0"/>
          </a:p>
          <a:p>
            <a:r>
              <a:rPr lang="en-GB" b="1" dirty="0"/>
              <a:t>O</a:t>
            </a:r>
            <a:r>
              <a:rPr lang="en-GB" dirty="0"/>
              <a:t>utcome of interest</a:t>
            </a:r>
          </a:p>
          <a:p>
            <a:pPr lvl="1"/>
            <a:r>
              <a:rPr lang="en-US" dirty="0"/>
              <a:t>What do you intend to accomplish, measure, improve or affect?</a:t>
            </a:r>
            <a:endParaRPr lang="en-GB" dirty="0"/>
          </a:p>
          <a:p>
            <a:r>
              <a:rPr lang="en-GB" b="1" dirty="0"/>
              <a:t>T</a:t>
            </a:r>
            <a:r>
              <a:rPr lang="en-GB" dirty="0"/>
              <a:t>ime</a:t>
            </a:r>
          </a:p>
          <a:p>
            <a:pPr lvl="1"/>
            <a:r>
              <a:rPr lang="en-US" dirty="0"/>
              <a:t>What is the appropriate follow-up time to assess outcome</a:t>
            </a:r>
            <a:endParaRPr lang="en-GB" dirty="0"/>
          </a:p>
          <a:p>
            <a:pPr lvl="1"/>
            <a:endParaRPr lang="en-GB" dirty="0"/>
          </a:p>
        </p:txBody>
      </p:sp>
      <p:sp>
        <p:nvSpPr>
          <p:cNvPr id="8" name="TextBox 7">
            <a:extLst>
              <a:ext uri="{FF2B5EF4-FFF2-40B4-BE49-F238E27FC236}">
                <a16:creationId xmlns:a16="http://schemas.microsoft.com/office/drawing/2014/main" id="{3578ACFF-BDF8-1F9F-6452-A4AA61664BA5}"/>
              </a:ext>
            </a:extLst>
          </p:cNvPr>
          <p:cNvSpPr txBox="1"/>
          <p:nvPr/>
        </p:nvSpPr>
        <p:spPr>
          <a:xfrm>
            <a:off x="5479" y="5716055"/>
            <a:ext cx="2881156" cy="369332"/>
          </a:xfrm>
          <a:prstGeom prst="rect">
            <a:avLst/>
          </a:prstGeom>
          <a:noFill/>
        </p:spPr>
        <p:txBody>
          <a:bodyPr wrap="square">
            <a:spAutoFit/>
          </a:bodyPr>
          <a:lstStyle/>
          <a:p>
            <a:r>
              <a:rPr lang="en-GB" dirty="0"/>
              <a:t>(Haynes, 2006)</a:t>
            </a:r>
          </a:p>
        </p:txBody>
      </p:sp>
    </p:spTree>
    <p:extLst>
      <p:ext uri="{BB962C8B-B14F-4D97-AF65-F5344CB8AC3E}">
        <p14:creationId xmlns:p14="http://schemas.microsoft.com/office/powerpoint/2010/main" val="1850307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D0126D-3A60-C55F-4589-878BD4E45B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E31F38-0EE4-CA04-7441-61D35AB2D53C}"/>
              </a:ext>
            </a:extLst>
          </p:cNvPr>
          <p:cNvSpPr>
            <a:spLocks noGrp="1"/>
          </p:cNvSpPr>
          <p:nvPr>
            <p:ph type="title"/>
          </p:nvPr>
        </p:nvSpPr>
        <p:spPr/>
        <p:txBody>
          <a:bodyPr>
            <a:normAutofit/>
          </a:bodyPr>
          <a:lstStyle/>
          <a:p>
            <a:r>
              <a:rPr lang="en-GB" dirty="0"/>
              <a:t>Central and sub-questions</a:t>
            </a:r>
          </a:p>
        </p:txBody>
      </p:sp>
      <p:sp>
        <p:nvSpPr>
          <p:cNvPr id="4" name="Content Placeholder 3">
            <a:extLst>
              <a:ext uri="{FF2B5EF4-FFF2-40B4-BE49-F238E27FC236}">
                <a16:creationId xmlns:a16="http://schemas.microsoft.com/office/drawing/2014/main" id="{59C23A0A-5E93-1926-6B5B-7BC20AACEAD8}"/>
              </a:ext>
            </a:extLst>
          </p:cNvPr>
          <p:cNvSpPr>
            <a:spLocks noGrp="1"/>
          </p:cNvSpPr>
          <p:nvPr>
            <p:ph idx="1"/>
          </p:nvPr>
        </p:nvSpPr>
        <p:spPr>
          <a:xfrm>
            <a:off x="3869267" y="864108"/>
            <a:ext cx="7471085" cy="5120640"/>
          </a:xfrm>
        </p:spPr>
        <p:txBody>
          <a:bodyPr>
            <a:normAutofit/>
          </a:bodyPr>
          <a:lstStyle/>
          <a:p>
            <a:r>
              <a:rPr lang="en-GB" b="1" dirty="0"/>
              <a:t>Usually but not only used for qualitative research</a:t>
            </a:r>
          </a:p>
          <a:p>
            <a:r>
              <a:rPr lang="en-GB" b="1" dirty="0"/>
              <a:t>Suggestion</a:t>
            </a:r>
          </a:p>
          <a:p>
            <a:pPr lvl="1"/>
            <a:r>
              <a:rPr lang="en-GB" dirty="0"/>
              <a:t>1-2 “Central” questions</a:t>
            </a:r>
          </a:p>
          <a:p>
            <a:pPr lvl="1"/>
            <a:r>
              <a:rPr lang="en-GB" dirty="0"/>
              <a:t>No more than 5-7 “sub” questions</a:t>
            </a:r>
          </a:p>
          <a:p>
            <a:pPr lvl="1"/>
            <a:endParaRPr lang="en-GB" dirty="0"/>
          </a:p>
          <a:p>
            <a:r>
              <a:rPr lang="en-GB" dirty="0"/>
              <a:t>A central question is a broad question of inquiry about a phenomenon of interest</a:t>
            </a:r>
          </a:p>
          <a:p>
            <a:r>
              <a:rPr lang="en-GB" dirty="0"/>
              <a:t>A sub-question is used to narrow the focus, and may also turn into a question used in data collection (e.g., interview or survey question)</a:t>
            </a:r>
          </a:p>
        </p:txBody>
      </p:sp>
      <p:sp>
        <p:nvSpPr>
          <p:cNvPr id="8" name="TextBox 7">
            <a:extLst>
              <a:ext uri="{FF2B5EF4-FFF2-40B4-BE49-F238E27FC236}">
                <a16:creationId xmlns:a16="http://schemas.microsoft.com/office/drawing/2014/main" id="{84BA3821-99B3-39AB-4CB8-2D8F02971F58}"/>
              </a:ext>
            </a:extLst>
          </p:cNvPr>
          <p:cNvSpPr txBox="1"/>
          <p:nvPr/>
        </p:nvSpPr>
        <p:spPr>
          <a:xfrm>
            <a:off x="5479" y="5716055"/>
            <a:ext cx="3194922" cy="369332"/>
          </a:xfrm>
          <a:prstGeom prst="rect">
            <a:avLst/>
          </a:prstGeom>
          <a:noFill/>
        </p:spPr>
        <p:txBody>
          <a:bodyPr wrap="square">
            <a:spAutoFit/>
          </a:bodyPr>
          <a:lstStyle/>
          <a:p>
            <a:r>
              <a:rPr lang="en-GB" dirty="0"/>
              <a:t>(Creswell and Creswell, 2023)</a:t>
            </a:r>
          </a:p>
        </p:txBody>
      </p:sp>
    </p:spTree>
    <p:extLst>
      <p:ext uri="{BB962C8B-B14F-4D97-AF65-F5344CB8AC3E}">
        <p14:creationId xmlns:p14="http://schemas.microsoft.com/office/powerpoint/2010/main" val="462686936"/>
      </p:ext>
    </p:extLst>
  </p:cSld>
  <p:clrMapOvr>
    <a:masterClrMapping/>
  </p:clrMapOvr>
</p:sld>
</file>

<file path=ppt/theme/theme1.xml><?xml version="1.0" encoding="utf-8"?>
<a:theme xmlns:a="http://schemas.openxmlformats.org/drawingml/2006/main" name="Frame">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D95AE09B-F02E-4A8A-98F0-B6016EA31B8E}">
  <we:reference id="3e0fcce7-415c-4081-926c-b4e449c650e4" version="1.1.0.2" store="EXCatalog" storeType="EXCatalog"/>
  <we:alternateReferences>
    <we:reference id="WA200004709" version="1.1.0.2" store="en-I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Frame</Template>
  <TotalTime>1776</TotalTime>
  <Words>1771</Words>
  <Application>Microsoft Office PowerPoint</Application>
  <PresentationFormat>Widescreen</PresentationFormat>
  <Paragraphs>223</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Corbel</vt:lpstr>
      <vt:lpstr>Trebuchet MS</vt:lpstr>
      <vt:lpstr>Wingdings 2</vt:lpstr>
      <vt:lpstr>Frame</vt:lpstr>
      <vt:lpstr>Manuscript writing: Introductions</vt:lpstr>
      <vt:lpstr>The IMRaD structure</vt:lpstr>
      <vt:lpstr>Motivating your research: A “purpose statement”</vt:lpstr>
      <vt:lpstr>Societal benefits of research activity</vt:lpstr>
      <vt:lpstr>Evidence readiness levels</vt:lpstr>
      <vt:lpstr>Generating and presenting research questions and hypotheses</vt:lpstr>
      <vt:lpstr>Framing a research question</vt:lpstr>
      <vt:lpstr>Framing a research question</vt:lpstr>
      <vt:lpstr>Central and sub-questions</vt:lpstr>
      <vt:lpstr>Types of research question</vt:lpstr>
      <vt:lpstr>Qualitative research question scripts</vt:lpstr>
      <vt:lpstr>Qualitative research question scripts</vt:lpstr>
      <vt:lpstr>Quantitative research question scripts</vt:lpstr>
      <vt:lpstr>Types of variable</vt:lpstr>
      <vt:lpstr>Quantitative hypothesis scripts</vt:lpstr>
      <vt:lpstr>Mixed methods research questions</vt:lpstr>
      <vt:lpstr>Structuring your introduction section</vt:lpstr>
      <vt:lpstr>Field-specific differences</vt:lpstr>
      <vt:lpstr>Introducing your research</vt:lpstr>
      <vt:lpstr>The IMRaD structure</vt:lpstr>
      <vt:lpstr>Questions to answer</vt:lpstr>
      <vt:lpstr>Example introductions</vt:lpstr>
      <vt:lpstr>Activity  Speed writing using the pomodoro technique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roles of higher education institutions and academics</dc:title>
  <dc:creator>Jeffrey Buckley</dc:creator>
  <cp:lastModifiedBy>Jeffrey Buckley</cp:lastModifiedBy>
  <cp:revision>22</cp:revision>
  <dcterms:created xsi:type="dcterms:W3CDTF">2024-02-12T14:49:44Z</dcterms:created>
  <dcterms:modified xsi:type="dcterms:W3CDTF">2025-10-15T11:42:03Z</dcterms:modified>
</cp:coreProperties>
</file>